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49" r:id="rId2"/>
  </p:sldMasterIdLst>
  <p:notesMasterIdLst>
    <p:notesMasterId r:id="rId9"/>
  </p:notesMasterIdLst>
  <p:sldIdLst>
    <p:sldId id="256" r:id="rId3"/>
    <p:sldId id="276" r:id="rId4"/>
    <p:sldId id="278" r:id="rId5"/>
    <p:sldId id="271" r:id="rId6"/>
    <p:sldId id="270" r:id="rId7"/>
    <p:sldId id="279" r:id="rId8"/>
  </p:sldIdLst>
  <p:sldSz cx="9144000" cy="6858000" type="screen4x3"/>
  <p:notesSz cx="6858000" cy="91440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sz="2400" kern="1200">
        <a:solidFill>
          <a:schemeClr val="bg1"/>
        </a:solidFill>
        <a:latin typeface="Arial" charset="0"/>
        <a:ea typeface="ＭＳ Ｐゴシック" charset="0"/>
        <a:cs typeface="ＭＳ Ｐゴシック" charset="0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sz="2400" kern="1200">
        <a:solidFill>
          <a:schemeClr val="bg1"/>
        </a:solidFill>
        <a:latin typeface="Arial" charset="0"/>
        <a:ea typeface="ＭＳ Ｐゴシック" charset="0"/>
        <a:cs typeface="ＭＳ Ｐゴシック" charset="0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sz="2400" kern="1200">
        <a:solidFill>
          <a:schemeClr val="bg1"/>
        </a:solidFill>
        <a:latin typeface="Arial" charset="0"/>
        <a:ea typeface="ＭＳ Ｐゴシック" charset="0"/>
        <a:cs typeface="ＭＳ Ｐゴシック" charset="0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sz="2400" kern="1200">
        <a:solidFill>
          <a:schemeClr val="bg1"/>
        </a:solidFill>
        <a:latin typeface="Arial" charset="0"/>
        <a:ea typeface="ＭＳ Ｐゴシック" charset="0"/>
        <a:cs typeface="ＭＳ Ｐゴシック" charset="0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sz="2400" kern="1200">
        <a:solidFill>
          <a:schemeClr val="bg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bg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bg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bg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bg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7425B"/>
    <a:srgbClr val="CD99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947"/>
    <p:restoredTop sz="94694"/>
  </p:normalViewPr>
  <p:slideViewPr>
    <p:cSldViewPr>
      <p:cViewPr varScale="1">
        <p:scale>
          <a:sx n="121" d="100"/>
          <a:sy n="121" d="100"/>
        </p:scale>
        <p:origin x="1432" y="17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3076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0413" cy="3427413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14400" y="4343400"/>
            <a:ext cx="5027613" cy="411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fr-FR" noProof="0"/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886200" y="8686800"/>
            <a:ext cx="2970213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cs typeface="Arial Unicode MS" charset="0"/>
              </a:defRPr>
            </a:lvl1pPr>
          </a:lstStyle>
          <a:p>
            <a:pPr>
              <a:defRPr/>
            </a:pPr>
            <a:fld id="{7C743168-6CB8-1148-9ADA-F630FF4C6E2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99009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ＭＳ Ｐゴシック" charset="0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A0B24466-600A-1140-B8AA-E27B3F50CA07}" type="slidenum">
              <a:rPr lang="fr-FR"/>
              <a:pPr>
                <a:defRPr/>
              </a:pPr>
              <a:t>1</a:t>
            </a:fld>
            <a:endParaRPr lang="fr-FR"/>
          </a:p>
        </p:txBody>
      </p:sp>
      <p:sp>
        <p:nvSpPr>
          <p:cNvPr id="14337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algn="r">
              <a:buClrTx/>
              <a:buFontTx/>
              <a:buNone/>
              <a:defRPr/>
            </a:pPr>
            <a:fld id="{EB374D9C-3A2D-1749-A5B5-015D73D2C4D6}" type="slidenum">
              <a:rPr lang="fr-FR" sz="1200" smtClean="0"/>
              <a:pPr algn="r">
                <a:buClrTx/>
                <a:buFontTx/>
                <a:buNone/>
                <a:defRPr/>
              </a:pPr>
              <a:t>1</a:t>
            </a:fld>
            <a:endParaRPr lang="fr-FR" sz="1200"/>
          </a:p>
        </p:txBody>
      </p:sp>
      <p:sp>
        <p:nvSpPr>
          <p:cNvPr id="14338" name="Text Box 2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14339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ts val="450"/>
              </a:spcBef>
              <a:buClrTx/>
              <a:buFontTx/>
              <a:buNone/>
              <a:defRPr/>
            </a:pPr>
            <a:endParaRPr lang="fr-FR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24558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740011DB-1915-484A-B7E1-EB0084BE09A1}" type="slidenum">
              <a:rPr lang="fr-FR"/>
              <a:pPr>
                <a:defRPr/>
              </a:pPr>
              <a:t>3</a:t>
            </a:fld>
            <a:endParaRPr lang="fr-FR"/>
          </a:p>
        </p:txBody>
      </p:sp>
      <p:sp>
        <p:nvSpPr>
          <p:cNvPr id="18433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algn="r">
              <a:buClrTx/>
              <a:buFontTx/>
              <a:buNone/>
              <a:defRPr/>
            </a:pPr>
            <a:fld id="{D308C84B-DF30-2C4A-A9A8-65212A73F7EF}" type="slidenum">
              <a:rPr lang="fr-FR" sz="1200" smtClean="0"/>
              <a:pPr algn="r">
                <a:buClrTx/>
                <a:buFontTx/>
                <a:buNone/>
                <a:defRPr/>
              </a:pPr>
              <a:t>3</a:t>
            </a:fld>
            <a:endParaRPr lang="fr-FR" sz="1200"/>
          </a:p>
        </p:txBody>
      </p:sp>
      <p:sp>
        <p:nvSpPr>
          <p:cNvPr id="18434" name="Text Box 2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18435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ts val="450"/>
              </a:spcBef>
              <a:buClrTx/>
              <a:buFontTx/>
              <a:buNone/>
              <a:defRPr/>
            </a:pPr>
            <a:endParaRPr lang="fr-FR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76489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CB8AFE3E-D7F3-2841-844C-DE7B33545724}" type="slidenum">
              <a:rPr lang="fr-FR"/>
              <a:pPr>
                <a:defRPr/>
              </a:pPr>
              <a:t>4</a:t>
            </a:fld>
            <a:endParaRPr lang="fr-FR"/>
          </a:p>
        </p:txBody>
      </p:sp>
      <p:sp>
        <p:nvSpPr>
          <p:cNvPr id="18433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algn="r">
              <a:buClrTx/>
              <a:buFontTx/>
              <a:buNone/>
              <a:defRPr/>
            </a:pPr>
            <a:fld id="{D9B3D0B9-C3A7-9246-B551-C771616E0D40}" type="slidenum">
              <a:rPr lang="fr-FR" sz="1200" smtClean="0"/>
              <a:pPr algn="r">
                <a:buClrTx/>
                <a:buFontTx/>
                <a:buNone/>
                <a:defRPr/>
              </a:pPr>
              <a:t>4</a:t>
            </a:fld>
            <a:endParaRPr lang="fr-FR" sz="1200"/>
          </a:p>
        </p:txBody>
      </p:sp>
      <p:sp>
        <p:nvSpPr>
          <p:cNvPr id="18434" name="Text Box 2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18435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ts val="450"/>
              </a:spcBef>
              <a:buClrTx/>
              <a:buFontTx/>
              <a:buNone/>
              <a:defRPr/>
            </a:pPr>
            <a:r>
              <a:rPr lang="fr-FR" dirty="0">
                <a:latin typeface="Arial" charset="0"/>
              </a:rPr>
              <a:t>Ex : </a:t>
            </a:r>
            <a:r>
              <a:rPr lang="fr-FR">
                <a:latin typeface="Arial" charset="0"/>
              </a:rPr>
              <a:t>expert</a:t>
            </a:r>
            <a:r>
              <a:rPr lang="fr-FR" baseline="0">
                <a:latin typeface="Arial" charset="0"/>
              </a:rPr>
              <a:t> Communication</a:t>
            </a:r>
            <a:endParaRPr lang="fr-FR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54205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4323B9B1-C909-724A-A055-F55A34362F15}" type="slidenum">
              <a:rPr lang="fr-FR"/>
              <a:pPr>
                <a:defRPr/>
              </a:pPr>
              <a:t>5</a:t>
            </a:fld>
            <a:endParaRPr lang="fr-FR"/>
          </a:p>
        </p:txBody>
      </p:sp>
      <p:sp>
        <p:nvSpPr>
          <p:cNvPr id="18433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algn="r">
              <a:buClrTx/>
              <a:buFontTx/>
              <a:buNone/>
              <a:defRPr/>
            </a:pPr>
            <a:fld id="{436CFC2D-7385-ED48-B466-7900B05846D9}" type="slidenum">
              <a:rPr lang="fr-FR" sz="1200" smtClean="0"/>
              <a:pPr algn="r">
                <a:buClrTx/>
                <a:buFontTx/>
                <a:buNone/>
                <a:defRPr/>
              </a:pPr>
              <a:t>5</a:t>
            </a:fld>
            <a:endParaRPr lang="fr-FR" sz="1200"/>
          </a:p>
        </p:txBody>
      </p:sp>
      <p:sp>
        <p:nvSpPr>
          <p:cNvPr id="18434" name="Text Box 2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18435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ts val="450"/>
              </a:spcBef>
              <a:buClrTx/>
              <a:buFontTx/>
              <a:buNone/>
              <a:defRPr/>
            </a:pPr>
            <a:endParaRPr lang="fr-FR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43879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4323B9B1-C909-724A-A055-F55A34362F15}" type="slidenum">
              <a:rPr lang="fr-FR"/>
              <a:pPr>
                <a:defRPr/>
              </a:pPr>
              <a:t>6</a:t>
            </a:fld>
            <a:endParaRPr lang="fr-FR"/>
          </a:p>
        </p:txBody>
      </p:sp>
      <p:sp>
        <p:nvSpPr>
          <p:cNvPr id="18433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algn="r">
              <a:buClrTx/>
              <a:buFontTx/>
              <a:buNone/>
              <a:defRPr/>
            </a:pPr>
            <a:fld id="{436CFC2D-7385-ED48-B466-7900B05846D9}" type="slidenum">
              <a:rPr lang="fr-FR" sz="1200" smtClean="0"/>
              <a:pPr algn="r">
                <a:buClrTx/>
                <a:buFontTx/>
                <a:buNone/>
                <a:defRPr/>
              </a:pPr>
              <a:t>6</a:t>
            </a:fld>
            <a:endParaRPr lang="fr-FR" sz="1200"/>
          </a:p>
        </p:txBody>
      </p:sp>
      <p:sp>
        <p:nvSpPr>
          <p:cNvPr id="18434" name="Text Box 2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18435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ts val="450"/>
              </a:spcBef>
              <a:buClrTx/>
              <a:buFontTx/>
              <a:buNone/>
              <a:defRPr/>
            </a:pPr>
            <a:endParaRPr lang="fr-FR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26261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2512B-81CC-724D-A637-B9B7E8DB5C3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0913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7AC9BA-9FFD-E14E-846F-4077C9B4781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7975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5813" cy="585152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6E9D89-9476-3044-B5BC-7C9A1182D96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03170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BFC3B5-CAA2-9448-A3A1-F1F29382902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05262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E054F7-8F05-554C-8510-71E1A1E904C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37369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401A4C-40F5-2A49-AFDD-65F1ADDEAAD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60692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91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91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EA5B2F-AE0E-3843-85B8-E34306F3D8D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20992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B1AF16-63FF-414E-9022-7D56D57EE33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15209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32A763-3670-8847-A60F-B0DCFDA6F09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806643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A795C6-E0F3-2748-A096-21934B82B17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193561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F406B-308F-0E46-8F27-76CFB6F9C5D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0459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B688B5-974A-944F-9582-4E838E787BF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643617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B7D8EA-93A1-6441-95A2-FDE48641B4B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74337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54CE23-DF13-684A-A00D-EBDCA21B984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996629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5813" cy="585152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F1E277-0CD7-FB4D-ADEC-32F7893837E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6007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F7F421-16AE-C64C-A568-C038D81BD8D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7436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91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91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F38ECA-9795-584F-A8F6-FA6B73530F5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94316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31AA39-8733-7446-8FCB-4C08EE2D42A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5566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942998-2535-C242-9372-377F916D60D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4794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F8F016-9D02-7B45-86F4-6536809CAEA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0987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2961ED-E4FB-5740-BC8E-2CB6BA01A72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1603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B44821-73D8-8D44-A997-4105B17E5D1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1874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8013" cy="137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Cliquez pour éditer le format du texte-titre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9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Cliquez pour éditer le format du plan de texte</a:t>
            </a:r>
          </a:p>
          <a:p>
            <a:pPr lvl="1"/>
            <a:r>
              <a:rPr lang="en-GB"/>
              <a:t>Second niveau de plan</a:t>
            </a:r>
          </a:p>
          <a:p>
            <a:pPr lvl="2"/>
            <a:r>
              <a:rPr lang="en-GB"/>
              <a:t>Troisième niveau de plan</a:t>
            </a:r>
          </a:p>
          <a:p>
            <a:pPr lvl="3"/>
            <a:r>
              <a:rPr lang="en-GB"/>
              <a:t>Quatrième niveau de plan</a:t>
            </a:r>
          </a:p>
          <a:p>
            <a:pPr lvl="4"/>
            <a:r>
              <a:rPr lang="en-GB"/>
              <a:t>Cinquième niveau de plan</a:t>
            </a:r>
          </a:p>
          <a:p>
            <a:pPr lvl="4"/>
            <a:r>
              <a:rPr lang="en-GB"/>
              <a:t>Sixième niveau de plan</a:t>
            </a:r>
          </a:p>
          <a:p>
            <a:pPr lvl="4"/>
            <a:r>
              <a:rPr lang="en-GB"/>
              <a:t>Septième niveau de plan</a:t>
            </a:r>
          </a:p>
          <a:p>
            <a:pPr lvl="4"/>
            <a:r>
              <a:rPr lang="en-GB"/>
              <a:t>Huitième niveau de plan</a:t>
            </a:r>
          </a:p>
          <a:p>
            <a:pPr lvl="4"/>
            <a:r>
              <a:rPr lang="en-GB"/>
              <a:t>Neuvième niveau de plan</a:t>
            </a:r>
          </a:p>
        </p:txBody>
      </p:sp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457200" y="6240463"/>
            <a:ext cx="21336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124200" y="6245225"/>
            <a:ext cx="28956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0463"/>
            <a:ext cx="2132013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9627BFC6-4B87-1542-9521-AC00A9E1886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1030" name="AutoShape 6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1000 h 1000"/>
              <a:gd name="T2" fmla="*/ 0 w 1000"/>
              <a:gd name="T3" fmla="*/ 0 h 1000"/>
              <a:gd name="T4" fmla="*/ 1000 w 1000"/>
              <a:gd name="T5" fmla="*/ 0 h 1000"/>
              <a:gd name="T6" fmla="*/ 0 w 1000"/>
              <a:gd name="T7" fmla="*/ 0 h 1000"/>
              <a:gd name="T8" fmla="*/ 1000 w 1000"/>
              <a:gd name="T9" fmla="*/ 100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T6" t="T7" r="T8" b="T9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80">
            <a:solidFill>
              <a:srgbClr val="CC99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457200" y="6172200"/>
            <a:ext cx="8229600" cy="1588"/>
          </a:xfrm>
          <a:prstGeom prst="line">
            <a:avLst/>
          </a:prstGeom>
          <a:noFill/>
          <a:ln w="19080">
            <a:solidFill>
              <a:srgbClr val="CC99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200">
          <a:solidFill>
            <a:srgbClr val="006633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200">
          <a:solidFill>
            <a:srgbClr val="006633"/>
          </a:solidFill>
          <a:latin typeface="Garamond" charset="0"/>
          <a:ea typeface="ＭＳ Ｐゴシック" charset="0"/>
          <a:cs typeface="ＭＳ Ｐゴシック" charset="0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200">
          <a:solidFill>
            <a:srgbClr val="006633"/>
          </a:solidFill>
          <a:latin typeface="Garamond" charset="0"/>
          <a:ea typeface="ＭＳ Ｐゴシック" charset="0"/>
          <a:cs typeface="ＭＳ Ｐゴシック" charset="0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200">
          <a:solidFill>
            <a:srgbClr val="006633"/>
          </a:solidFill>
          <a:latin typeface="Garamond" charset="0"/>
          <a:ea typeface="ＭＳ Ｐゴシック" charset="0"/>
          <a:cs typeface="ＭＳ Ｐゴシック" charset="0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200">
          <a:solidFill>
            <a:srgbClr val="006633"/>
          </a:solidFill>
          <a:latin typeface="Garamond" charset="0"/>
          <a:ea typeface="ＭＳ Ｐゴシック" charset="0"/>
          <a:cs typeface="ＭＳ Ｐゴシック" charset="0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200">
          <a:solidFill>
            <a:srgbClr val="006633"/>
          </a:solidFill>
          <a:latin typeface="Garamond" charset="0"/>
          <a:ea typeface="ＭＳ Ｐゴシック" charset="0"/>
          <a:cs typeface="ＭＳ Ｐゴシック" charset="0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200">
          <a:solidFill>
            <a:srgbClr val="006633"/>
          </a:solidFill>
          <a:latin typeface="Garamond" charset="0"/>
          <a:ea typeface="ＭＳ Ｐゴシック" charset="0"/>
          <a:cs typeface="ＭＳ Ｐゴシック" charset="0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200">
          <a:solidFill>
            <a:srgbClr val="006633"/>
          </a:solidFill>
          <a:latin typeface="Garamond" charset="0"/>
          <a:ea typeface="ＭＳ Ｐゴシック" charset="0"/>
          <a:cs typeface="ＭＳ Ｐゴシック" charset="0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200">
          <a:solidFill>
            <a:srgbClr val="006633"/>
          </a:solidFill>
          <a:latin typeface="Garamond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49263" rtl="0" eaLnBrk="0" fontAlgn="base" hangingPunct="0">
        <a:spcBef>
          <a:spcPts val="75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0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65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6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55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1000 h 1000"/>
              <a:gd name="T2" fmla="*/ 0 w 1000"/>
              <a:gd name="T3" fmla="*/ 0 h 1000"/>
              <a:gd name="T4" fmla="*/ 1000 w 1000"/>
              <a:gd name="T5" fmla="*/ 0 h 1000"/>
              <a:gd name="T6" fmla="*/ 0 w 1000"/>
              <a:gd name="T7" fmla="*/ 0 h 1000"/>
              <a:gd name="T8" fmla="*/ 1000 w 1000"/>
              <a:gd name="T9" fmla="*/ 100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T6" t="T7" r="T8" b="T9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560">
            <a:solidFill>
              <a:srgbClr val="CC99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2050" name="Line 2"/>
          <p:cNvSpPr>
            <a:spLocks noChangeShapeType="1"/>
          </p:cNvSpPr>
          <p:nvPr/>
        </p:nvSpPr>
        <p:spPr bwMode="auto">
          <a:xfrm>
            <a:off x="1981200" y="3962400"/>
            <a:ext cx="6511925" cy="1588"/>
          </a:xfrm>
          <a:prstGeom prst="line">
            <a:avLst/>
          </a:prstGeom>
          <a:noFill/>
          <a:ln w="19080">
            <a:solidFill>
              <a:srgbClr val="CC99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8013" cy="137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Cliquez pour éditer le format du texte-titre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9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Cliquez pour éditer le format du plan de texte</a:t>
            </a:r>
          </a:p>
          <a:p>
            <a:pPr lvl="1"/>
            <a:r>
              <a:rPr lang="en-GB"/>
              <a:t>Second niveau de plan</a:t>
            </a:r>
          </a:p>
          <a:p>
            <a:pPr lvl="2"/>
            <a:r>
              <a:rPr lang="en-GB"/>
              <a:t>Troisième niveau de plan</a:t>
            </a:r>
          </a:p>
          <a:p>
            <a:pPr lvl="3"/>
            <a:r>
              <a:rPr lang="en-GB"/>
              <a:t>Quatrième niveau de plan</a:t>
            </a:r>
          </a:p>
          <a:p>
            <a:pPr lvl="4"/>
            <a:r>
              <a:rPr lang="en-GB"/>
              <a:t>Cinquième niveau de plan</a:t>
            </a:r>
          </a:p>
          <a:p>
            <a:pPr lvl="4"/>
            <a:r>
              <a:rPr lang="en-GB"/>
              <a:t>Sixième niveau de plan</a:t>
            </a:r>
          </a:p>
          <a:p>
            <a:pPr lvl="4"/>
            <a:r>
              <a:rPr lang="en-GB"/>
              <a:t>Septième niveau de plan</a:t>
            </a:r>
          </a:p>
          <a:p>
            <a:pPr lvl="4"/>
            <a:r>
              <a:rPr lang="en-GB"/>
              <a:t>Huitième niveau de plan</a:t>
            </a:r>
          </a:p>
          <a:p>
            <a:pPr lvl="4"/>
            <a:r>
              <a:rPr lang="en-GB"/>
              <a:t>Neuvième niveau de plan</a:t>
            </a: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31242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3638"/>
            <a:ext cx="2132013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723900" algn="l"/>
                <a:tab pos="1447800" algn="l"/>
              </a:tabLst>
              <a:defRPr sz="1200">
                <a:solidFill>
                  <a:srgbClr val="000000"/>
                </a:solidFill>
                <a:latin typeface="+mj-lt"/>
                <a:cs typeface="Arial Unicode MS" charset="0"/>
              </a:defRPr>
            </a:lvl1pPr>
          </a:lstStyle>
          <a:p>
            <a:pPr>
              <a:defRPr/>
            </a:pPr>
            <a:fld id="{DEF2B409-2310-634A-8710-F367829C768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200">
          <a:solidFill>
            <a:srgbClr val="006633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200">
          <a:solidFill>
            <a:srgbClr val="006633"/>
          </a:solidFill>
          <a:latin typeface="Garamond" charset="0"/>
          <a:ea typeface="ＭＳ Ｐゴシック" charset="0"/>
          <a:cs typeface="ＭＳ Ｐゴシック" charset="0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200">
          <a:solidFill>
            <a:srgbClr val="006633"/>
          </a:solidFill>
          <a:latin typeface="Garamond" charset="0"/>
          <a:ea typeface="ＭＳ Ｐゴシック" charset="0"/>
          <a:cs typeface="ＭＳ Ｐゴシック" charset="0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200">
          <a:solidFill>
            <a:srgbClr val="006633"/>
          </a:solidFill>
          <a:latin typeface="Garamond" charset="0"/>
          <a:ea typeface="ＭＳ Ｐゴシック" charset="0"/>
          <a:cs typeface="ＭＳ Ｐゴシック" charset="0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200">
          <a:solidFill>
            <a:srgbClr val="006633"/>
          </a:solidFill>
          <a:latin typeface="Garamond" charset="0"/>
          <a:ea typeface="ＭＳ Ｐゴシック" charset="0"/>
          <a:cs typeface="ＭＳ Ｐゴシック" charset="0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200">
          <a:solidFill>
            <a:srgbClr val="006633"/>
          </a:solidFill>
          <a:latin typeface="Garamond" charset="0"/>
          <a:ea typeface="ＭＳ Ｐゴシック" charset="0"/>
          <a:cs typeface="ＭＳ Ｐゴシック" charset="0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200">
          <a:solidFill>
            <a:srgbClr val="006633"/>
          </a:solidFill>
          <a:latin typeface="Garamond" charset="0"/>
          <a:ea typeface="ＭＳ Ｐゴシック" charset="0"/>
          <a:cs typeface="ＭＳ Ｐゴシック" charset="0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200">
          <a:solidFill>
            <a:srgbClr val="006633"/>
          </a:solidFill>
          <a:latin typeface="Garamond" charset="0"/>
          <a:ea typeface="ＭＳ Ｐゴシック" charset="0"/>
          <a:cs typeface="ＭＳ Ｐゴシック" charset="0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200">
          <a:solidFill>
            <a:srgbClr val="006633"/>
          </a:solidFill>
          <a:latin typeface="Garamond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49263" rtl="0" eaLnBrk="0" fontAlgn="base" hangingPunct="0">
        <a:spcBef>
          <a:spcPts val="75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0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65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6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55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pix.f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914400" y="1524000"/>
            <a:ext cx="7623175" cy="219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algn="ctr">
              <a:buClrTx/>
              <a:buFontTx/>
              <a:buNone/>
              <a:defRPr/>
            </a:pPr>
            <a:r>
              <a:rPr lang="fr-FR" sz="4600" b="1" dirty="0">
                <a:solidFill>
                  <a:srgbClr val="006633"/>
                </a:solidFill>
                <a:latin typeface="Garamond" charset="0"/>
              </a:rPr>
              <a:t>Modules d’informatique</a:t>
            </a:r>
            <a:br>
              <a:rPr lang="fr-FR" sz="4600" b="1" dirty="0">
                <a:solidFill>
                  <a:srgbClr val="006633"/>
                </a:solidFill>
                <a:latin typeface="Garamond" charset="0"/>
              </a:rPr>
            </a:br>
            <a:r>
              <a:rPr lang="fr-FR" sz="4600" b="1" dirty="0">
                <a:solidFill>
                  <a:srgbClr val="006633"/>
                </a:solidFill>
                <a:latin typeface="Garamond" charset="0"/>
              </a:rPr>
              <a:t>au semestre 2</a:t>
            </a:r>
          </a:p>
          <a:p>
            <a:pPr algn="ctr">
              <a:buClrTx/>
              <a:buFontTx/>
              <a:buNone/>
              <a:defRPr/>
            </a:pPr>
            <a:r>
              <a:rPr lang="fr-FR" sz="4600" b="1" dirty="0">
                <a:solidFill>
                  <a:srgbClr val="006633"/>
                </a:solidFill>
                <a:latin typeface="Garamond" charset="0"/>
              </a:rPr>
              <a:t>2024-2025</a:t>
            </a:r>
            <a:r>
              <a:rPr lang="fr-FR" sz="4600" dirty="0">
                <a:solidFill>
                  <a:srgbClr val="006633"/>
                </a:solidFill>
                <a:latin typeface="Garamond" charset="0"/>
              </a:rPr>
              <a:t> </a:t>
            </a:r>
          </a:p>
        </p:txBody>
      </p:sp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0" y="4584700"/>
            <a:ext cx="9144000" cy="1130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fr-FR" dirty="0"/>
              <a:t>G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388978"/>
            <a:ext cx="7772400" cy="2016223"/>
          </a:xfrm>
        </p:spPr>
        <p:txBody>
          <a:bodyPr/>
          <a:lstStyle/>
          <a:p>
            <a:pPr algn="ctr"/>
            <a:r>
              <a:rPr lang="fr-FR" dirty="0"/>
              <a:t>Choix pour les étudiants ayant suivi le module standard au S1 2024-2025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39552" y="1736812"/>
            <a:ext cx="8064896" cy="4572508"/>
          </a:xfrm>
        </p:spPr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fr-FR" sz="2200" dirty="0"/>
              <a:t>Perfectionnement et préparation à la certification </a:t>
            </a:r>
            <a:r>
              <a:rPr lang="fr-FR" sz="2200" dirty="0" err="1"/>
              <a:t>Pix</a:t>
            </a:r>
            <a:endParaRPr lang="fr-FR" sz="2200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fr-FR" sz="2200" dirty="0"/>
              <a:t>Spécialisation Bases de Données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fr-FR" sz="2200" dirty="0"/>
              <a:t>Spécialisation Scratch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fr-FR" sz="2200" dirty="0"/>
              <a:t>Spécialisation Web</a:t>
            </a:r>
          </a:p>
          <a:p>
            <a:pPr algn="l"/>
            <a:endParaRPr lang="fr-FR" sz="2200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fr-FR" sz="2200" dirty="0"/>
              <a:t>Remarques : 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fr-FR" sz="2200" dirty="0"/>
              <a:t>le module Standard ne peut pas être repris même s’il n’a pas été validé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fr-FR" sz="2200" dirty="0"/>
              <a:t>un module déjà validé ne peut pas être suivi de nouveau</a:t>
            </a:r>
          </a:p>
        </p:txBody>
      </p:sp>
    </p:spTree>
    <p:extLst>
      <p:ext uri="{BB962C8B-B14F-4D97-AF65-F5344CB8AC3E}">
        <p14:creationId xmlns:p14="http://schemas.microsoft.com/office/powerpoint/2010/main" val="33148249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ext Box 1"/>
          <p:cNvSpPr txBox="1">
            <a:spLocks noChangeArrowheads="1"/>
          </p:cNvSpPr>
          <p:nvPr/>
        </p:nvSpPr>
        <p:spPr bwMode="auto">
          <a:xfrm>
            <a:off x="467544" y="101625"/>
            <a:ext cx="8229600" cy="1258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buClrTx/>
              <a:buFontTx/>
              <a:buNone/>
              <a:defRPr/>
            </a:pPr>
            <a:r>
              <a:rPr lang="fr-FR" sz="4200" b="1" dirty="0">
                <a:solidFill>
                  <a:srgbClr val="006633"/>
                </a:solidFill>
                <a:latin typeface="Garamond" charset="0"/>
              </a:rPr>
              <a:t> Perfectionnement </a:t>
            </a:r>
            <a:br>
              <a:rPr lang="fr-FR" sz="4200" b="1" dirty="0">
                <a:solidFill>
                  <a:srgbClr val="006633"/>
                </a:solidFill>
                <a:latin typeface="Garamond" charset="0"/>
              </a:rPr>
            </a:br>
            <a:r>
              <a:rPr lang="fr-FR" sz="4200" b="1" dirty="0">
                <a:solidFill>
                  <a:srgbClr val="006633"/>
                </a:solidFill>
                <a:latin typeface="Garamond" charset="0"/>
              </a:rPr>
              <a:t>et préparation à la certification </a:t>
            </a:r>
          </a:p>
        </p:txBody>
      </p:sp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467544" y="1628800"/>
            <a:ext cx="8219256" cy="554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spcBef>
                <a:spcPts val="700"/>
              </a:spcBef>
              <a:buClr>
                <a:srgbClr val="CC9900"/>
              </a:buClr>
              <a:buSzPct val="65000"/>
              <a:buFont typeface="Wingdings" charset="0"/>
              <a:buChar char=""/>
              <a:defRPr/>
            </a:pPr>
            <a:r>
              <a:rPr lang="fr-FR" dirty="0">
                <a:solidFill>
                  <a:srgbClr val="CD9901"/>
                </a:solidFill>
              </a:rPr>
              <a:t>Approfondissement</a:t>
            </a:r>
            <a:r>
              <a:rPr lang="fr-FR" dirty="0"/>
              <a:t> de thèmes abordés en Standard : traitement de texte, tableur, images, HTML, PréAO, …</a:t>
            </a:r>
            <a:br>
              <a:rPr lang="fr-FR" dirty="0"/>
            </a:br>
            <a:endParaRPr lang="fr-FR" dirty="0"/>
          </a:p>
          <a:p>
            <a:pPr>
              <a:spcBef>
                <a:spcPts val="700"/>
              </a:spcBef>
              <a:buClr>
                <a:srgbClr val="CC9900"/>
              </a:buClr>
              <a:buSzPct val="65000"/>
              <a:buFont typeface="Wingdings" charset="0"/>
              <a:buChar char=""/>
              <a:defRPr/>
            </a:pPr>
            <a:r>
              <a:rPr lang="fr-FR" dirty="0"/>
              <a:t>Entraînement à la certification</a:t>
            </a:r>
          </a:p>
          <a:p>
            <a:pPr lvl="1">
              <a:spcBef>
                <a:spcPts val="700"/>
              </a:spcBef>
              <a:buClr>
                <a:srgbClr val="CC9900"/>
              </a:buClr>
              <a:buSzPct val="65000"/>
              <a:buFont typeface="Wingdings" charset="0"/>
              <a:buChar char=""/>
              <a:defRPr/>
            </a:pPr>
            <a:r>
              <a:rPr lang="fr-FR" dirty="0" err="1"/>
              <a:t>Pix</a:t>
            </a:r>
            <a:r>
              <a:rPr lang="fr-FR" dirty="0"/>
              <a:t> = une certification de compétences numériques :</a:t>
            </a:r>
          </a:p>
          <a:p>
            <a:pPr lvl="2">
              <a:spcBef>
                <a:spcPts val="700"/>
              </a:spcBef>
              <a:buClr>
                <a:srgbClr val="CC9900"/>
              </a:buClr>
              <a:buSzPct val="65000"/>
              <a:buFont typeface="Wingdings" charset="0"/>
              <a:buChar char=""/>
              <a:defRPr/>
            </a:pPr>
            <a:r>
              <a:rPr lang="fr-FR" dirty="0"/>
              <a:t>adaptative, </a:t>
            </a:r>
          </a:p>
          <a:p>
            <a:pPr lvl="2">
              <a:spcBef>
                <a:spcPts val="700"/>
              </a:spcBef>
              <a:buClr>
                <a:srgbClr val="CC9900"/>
              </a:buClr>
              <a:buSzPct val="65000"/>
              <a:buFont typeface="Wingdings" charset="0"/>
              <a:buChar char=""/>
              <a:defRPr/>
            </a:pPr>
            <a:r>
              <a:rPr lang="fr-FR" dirty="0"/>
              <a:t>basée sur un référentiel européen, </a:t>
            </a:r>
          </a:p>
          <a:p>
            <a:pPr lvl="2">
              <a:spcBef>
                <a:spcPts val="700"/>
              </a:spcBef>
              <a:buClr>
                <a:srgbClr val="CC9900"/>
              </a:buClr>
              <a:buSzPct val="65000"/>
              <a:buFont typeface="Wingdings" charset="0"/>
              <a:buChar char=""/>
              <a:defRPr/>
            </a:pPr>
            <a:r>
              <a:rPr lang="fr-FR" dirty="0"/>
              <a:t>construite avec le monde socio-professionnel</a:t>
            </a:r>
            <a:br>
              <a:rPr lang="fr-FR" dirty="0"/>
            </a:br>
            <a:endParaRPr lang="fr-FR" dirty="0"/>
          </a:p>
          <a:p>
            <a:pPr>
              <a:spcBef>
                <a:spcPts val="700"/>
              </a:spcBef>
              <a:buClr>
                <a:srgbClr val="CC9900"/>
              </a:buClr>
              <a:buSzPct val="65000"/>
              <a:buFont typeface="Wingdings" charset="0"/>
              <a:buChar char=""/>
              <a:defRPr/>
            </a:pPr>
            <a:r>
              <a:rPr lang="fr-FR" dirty="0"/>
              <a:t>Séances prévues pour le passage de la certification</a:t>
            </a:r>
            <a:endParaRPr lang="fr-FR" dirty="0">
              <a:solidFill>
                <a:schemeClr val="tx1"/>
              </a:solidFill>
            </a:endParaRPr>
          </a:p>
          <a:p>
            <a:pPr>
              <a:spcBef>
                <a:spcPts val="700"/>
              </a:spcBef>
              <a:buClr>
                <a:srgbClr val="CC9900"/>
              </a:buClr>
              <a:buSzPct val="65000"/>
              <a:buFont typeface="Wingdings" charset="0"/>
              <a:buChar char=""/>
              <a:defRPr/>
            </a:pPr>
            <a:endParaRPr lang="fr-FR" sz="2800" dirty="0"/>
          </a:p>
        </p:txBody>
      </p:sp>
      <p:pic>
        <p:nvPicPr>
          <p:cNvPr id="5" name="Image 4">
            <a:hlinkClick r:id="rId3"/>
            <a:extLst>
              <a:ext uri="{FF2B5EF4-FFF2-40B4-BE49-F238E27FC236}">
                <a16:creationId xmlns:a16="http://schemas.microsoft.com/office/drawing/2014/main" id="{B0BD7BEB-8EBE-9E40-972E-B512AA453EF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24000" y="792000"/>
            <a:ext cx="824400" cy="680130"/>
          </a:xfrm>
          <a:prstGeom prst="rect">
            <a:avLst/>
          </a:prstGeom>
        </p:spPr>
      </p:pic>
      <p:pic>
        <p:nvPicPr>
          <p:cNvPr id="8" name="Image 7">
            <a:hlinkClick r:id="rId3"/>
            <a:extLst>
              <a:ext uri="{FF2B5EF4-FFF2-40B4-BE49-F238E27FC236}">
                <a16:creationId xmlns:a16="http://schemas.microsoft.com/office/drawing/2014/main" id="{8A62B97E-85D6-0541-85AE-C04778BF782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04048" y="2708920"/>
            <a:ext cx="698259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168219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ext Box 1"/>
          <p:cNvSpPr txBox="1">
            <a:spLocks noChangeArrowheads="1"/>
          </p:cNvSpPr>
          <p:nvPr/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buClrTx/>
              <a:buFontTx/>
              <a:buNone/>
              <a:defRPr/>
            </a:pPr>
            <a:r>
              <a:rPr lang="fr-FR" sz="4200" b="1" dirty="0">
                <a:solidFill>
                  <a:srgbClr val="006633"/>
                </a:solidFill>
                <a:latin typeface="Garamond" charset="0"/>
              </a:rPr>
              <a:t>Spécialisation « Web »</a:t>
            </a:r>
          </a:p>
        </p:txBody>
      </p:sp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251520" y="980951"/>
            <a:ext cx="6335935" cy="4968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marL="0" indent="0">
              <a:spcBef>
                <a:spcPts val="700"/>
              </a:spcBef>
              <a:buClr>
                <a:srgbClr val="CC9900"/>
              </a:buClr>
              <a:buSzPct val="65000"/>
              <a:defRPr/>
            </a:pPr>
            <a:r>
              <a:rPr lang="fr-FR" sz="2800" dirty="0"/>
              <a:t>Mise en forme de documents html via la technologie </a:t>
            </a:r>
            <a:r>
              <a:rPr lang="fr-FR" sz="2800" b="1" dirty="0">
                <a:solidFill>
                  <a:srgbClr val="CD9901"/>
                </a:solidFill>
              </a:rPr>
              <a:t>CSS</a:t>
            </a:r>
            <a:r>
              <a:rPr lang="fr-FR" sz="2800" dirty="0"/>
              <a:t> : un outil puissant </a:t>
            </a:r>
          </a:p>
          <a:p>
            <a:pPr>
              <a:spcBef>
                <a:spcPts val="700"/>
              </a:spcBef>
              <a:buClr>
                <a:srgbClr val="CC9900"/>
              </a:buClr>
              <a:buSzPct val="65000"/>
              <a:buFont typeface="Wingdings" charset="0"/>
              <a:buChar char=""/>
              <a:defRPr/>
            </a:pPr>
            <a:r>
              <a:rPr lang="fr-FR" dirty="0"/>
              <a:t>pour de </a:t>
            </a:r>
            <a:r>
              <a:rPr lang="fr-FR" b="1" dirty="0">
                <a:solidFill>
                  <a:srgbClr val="CD9901"/>
                </a:solidFill>
              </a:rPr>
              <a:t>jolis sites web</a:t>
            </a:r>
            <a:r>
              <a:rPr lang="fr-FR" b="1" dirty="0"/>
              <a:t> </a:t>
            </a:r>
          </a:p>
          <a:p>
            <a:pPr>
              <a:spcBef>
                <a:spcPts val="700"/>
              </a:spcBef>
              <a:buClr>
                <a:srgbClr val="CC9900"/>
              </a:buClr>
              <a:buSzPct val="65000"/>
              <a:buFont typeface="Wingdings" charset="0"/>
              <a:buChar char=""/>
              <a:defRPr/>
            </a:pPr>
            <a:r>
              <a:rPr lang="fr-FR" dirty="0"/>
              <a:t>technologie </a:t>
            </a:r>
            <a:r>
              <a:rPr lang="fr-FR" b="1" dirty="0">
                <a:solidFill>
                  <a:srgbClr val="CD9901"/>
                </a:solidFill>
              </a:rPr>
              <a:t>incontournable</a:t>
            </a:r>
            <a:r>
              <a:rPr lang="fr-FR" dirty="0"/>
              <a:t> </a:t>
            </a:r>
          </a:p>
          <a:p>
            <a:pPr>
              <a:spcBef>
                <a:spcPts val="700"/>
              </a:spcBef>
              <a:buClr>
                <a:srgbClr val="CC9900"/>
              </a:buClr>
              <a:buSzPct val="65000"/>
              <a:buFont typeface="Wingdings" charset="0"/>
              <a:buChar char=""/>
              <a:defRPr/>
            </a:pPr>
            <a:r>
              <a:rPr lang="fr-FR" dirty="0"/>
              <a:t>principe : un document - plusieurs formes possibles</a:t>
            </a:r>
          </a:p>
          <a:p>
            <a:pPr>
              <a:spcBef>
                <a:spcPts val="700"/>
              </a:spcBef>
              <a:buClr>
                <a:srgbClr val="CC9900"/>
              </a:buClr>
              <a:buSzPct val="65000"/>
              <a:buFont typeface="Wingdings" charset="0"/>
              <a:buChar char=""/>
              <a:defRPr/>
            </a:pPr>
            <a:r>
              <a:rPr lang="fr-FR" dirty="0"/>
              <a:t>prolongement de la notion de style</a:t>
            </a:r>
          </a:p>
          <a:p>
            <a:pPr>
              <a:spcBef>
                <a:spcPts val="700"/>
              </a:spcBef>
              <a:buClr>
                <a:srgbClr val="CC9900"/>
              </a:buClr>
              <a:buSzPct val="65000"/>
              <a:buFont typeface="Wingdings" charset="0"/>
              <a:buChar char=""/>
              <a:defRPr/>
            </a:pPr>
            <a:r>
              <a:rPr lang="fr-FR" dirty="0"/>
              <a:t>approche par boîte et non par paragraphes</a:t>
            </a:r>
          </a:p>
          <a:p>
            <a:pPr>
              <a:spcBef>
                <a:spcPts val="700"/>
              </a:spcBef>
              <a:buClr>
                <a:srgbClr val="CC9900"/>
              </a:buClr>
              <a:buSzPct val="65000"/>
              <a:buFont typeface="Wingdings" charset="0"/>
              <a:buChar char=""/>
              <a:defRPr/>
            </a:pPr>
            <a:r>
              <a:rPr lang="fr-FR" b="1" dirty="0">
                <a:solidFill>
                  <a:srgbClr val="CD9901"/>
                </a:solidFill>
              </a:rPr>
              <a:t>interactivité, </a:t>
            </a:r>
            <a:r>
              <a:rPr lang="fr-FR" b="1" dirty="0" err="1">
                <a:solidFill>
                  <a:srgbClr val="CD9901"/>
                </a:solidFill>
              </a:rPr>
              <a:t>dynamicité</a:t>
            </a:r>
            <a:r>
              <a:rPr lang="fr-FR" b="1" dirty="0">
                <a:solidFill>
                  <a:srgbClr val="CD9901"/>
                </a:solidFill>
              </a:rPr>
              <a:t> </a:t>
            </a:r>
          </a:p>
          <a:p>
            <a:pPr lvl="1">
              <a:spcBef>
                <a:spcPts val="700"/>
              </a:spcBef>
              <a:buClr>
                <a:srgbClr val="CC9900"/>
              </a:buClr>
              <a:buSzPct val="65000"/>
              <a:buFont typeface="Wingdings" charset="0"/>
              <a:buChar char=""/>
              <a:defRPr/>
            </a:pPr>
            <a:r>
              <a:rPr lang="fr-FR" sz="2200" dirty="0"/>
              <a:t>agrandissement d’une image lors passage souris, affichage-masquage de parties</a:t>
            </a:r>
          </a:p>
          <a:p>
            <a:pPr>
              <a:spcBef>
                <a:spcPts val="700"/>
              </a:spcBef>
              <a:buClr>
                <a:srgbClr val="CC9900"/>
              </a:buClr>
              <a:buSzPct val="65000"/>
              <a:buFont typeface="Wingdings" charset="0"/>
              <a:buChar char=""/>
              <a:defRPr/>
            </a:pPr>
            <a:endParaRPr lang="fr-FR" sz="2200" dirty="0"/>
          </a:p>
        </p:txBody>
      </p:sp>
      <p:pic>
        <p:nvPicPr>
          <p:cNvPr id="2" name="Image 1" descr="Capture d’écran 2016-03-18 à 08.56.25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1080120"/>
            <a:ext cx="2507981" cy="2564904"/>
          </a:xfrm>
          <a:prstGeom prst="rect">
            <a:avLst/>
          </a:prstGeom>
        </p:spPr>
      </p:pic>
      <p:pic>
        <p:nvPicPr>
          <p:cNvPr id="3" name="Image 2" descr="Capture d’écran 2016-03-18 à 08.55.56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4104456"/>
            <a:ext cx="2511328" cy="2564904"/>
          </a:xfrm>
          <a:prstGeom prst="rect">
            <a:avLst/>
          </a:prstGeom>
        </p:spPr>
      </p:pic>
      <p:sp>
        <p:nvSpPr>
          <p:cNvPr id="4" name="Flèche vers le bas 3"/>
          <p:cNvSpPr/>
          <p:nvPr/>
        </p:nvSpPr>
        <p:spPr bwMode="auto">
          <a:xfrm>
            <a:off x="7740352" y="3717032"/>
            <a:ext cx="144016" cy="360040"/>
          </a:xfrm>
          <a:prstGeom prst="downArrow">
            <a:avLst/>
          </a:prstGeom>
          <a:solidFill>
            <a:srgbClr val="008000"/>
          </a:solidFill>
          <a:ln w="9525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fr-FR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607358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ext Box 1"/>
          <p:cNvSpPr txBox="1">
            <a:spLocks noChangeArrowheads="1"/>
          </p:cNvSpPr>
          <p:nvPr/>
        </p:nvSpPr>
        <p:spPr bwMode="auto">
          <a:xfrm>
            <a:off x="472249" y="260648"/>
            <a:ext cx="864096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buClrTx/>
              <a:buFontTx/>
              <a:buNone/>
              <a:defRPr/>
            </a:pPr>
            <a:r>
              <a:rPr lang="fr-FR" sz="4200" b="1" dirty="0">
                <a:solidFill>
                  <a:srgbClr val="006633"/>
                </a:solidFill>
                <a:latin typeface="Garamond" charset="0"/>
              </a:rPr>
              <a:t>Spécialisation « Bases de données »</a:t>
            </a:r>
          </a:p>
        </p:txBody>
      </p:sp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468313" y="1125538"/>
            <a:ext cx="8229600" cy="4967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ts val="700"/>
              </a:spcBef>
              <a:buClr>
                <a:srgbClr val="CC9900"/>
              </a:buClr>
              <a:buSzPct val="65000"/>
            </a:pPr>
            <a:r>
              <a:rPr lang="fr-FR" sz="2800" dirty="0">
                <a:solidFill>
                  <a:srgbClr val="000000"/>
                </a:solidFill>
              </a:rPr>
              <a:t>Bases de données : un outil puissant pour le</a:t>
            </a:r>
          </a:p>
          <a:p>
            <a:pPr algn="r" eaLnBrk="1" hangingPunct="1">
              <a:spcBef>
                <a:spcPts val="700"/>
              </a:spcBef>
              <a:buClr>
                <a:srgbClr val="CC9900"/>
              </a:buClr>
              <a:buSzPct val="65000"/>
            </a:pPr>
            <a:r>
              <a:rPr lang="fr-FR" sz="2800" b="1" dirty="0">
                <a:solidFill>
                  <a:srgbClr val="CD9901"/>
                </a:solidFill>
              </a:rPr>
              <a:t>traitement de données structurées</a:t>
            </a:r>
          </a:p>
          <a:p>
            <a:pPr eaLnBrk="1" hangingPunct="1">
              <a:spcBef>
                <a:spcPts val="700"/>
              </a:spcBef>
              <a:buClr>
                <a:srgbClr val="CC9900"/>
              </a:buClr>
              <a:buSzPct val="65000"/>
            </a:pPr>
            <a:r>
              <a:rPr lang="fr-FR" dirty="0">
                <a:solidFill>
                  <a:srgbClr val="000000"/>
                </a:solidFill>
              </a:rPr>
              <a:t>Exemple : stocker et gérer des informations sur des personnes, des produits, des livres, des événements, …)</a:t>
            </a:r>
          </a:p>
          <a:p>
            <a:pPr eaLnBrk="1" hangingPunct="1">
              <a:spcBef>
                <a:spcPts val="700"/>
              </a:spcBef>
              <a:buClr>
                <a:srgbClr val="CC9900"/>
              </a:buClr>
              <a:buSzPct val="65000"/>
              <a:buFont typeface="Wingdings" charset="0"/>
              <a:buChar char=""/>
            </a:pPr>
            <a:r>
              <a:rPr lang="fr-FR" dirty="0">
                <a:solidFill>
                  <a:srgbClr val="000000"/>
                </a:solidFill>
              </a:rPr>
              <a:t> modéliser le réel</a:t>
            </a:r>
          </a:p>
          <a:p>
            <a:pPr eaLnBrk="1" hangingPunct="1">
              <a:spcBef>
                <a:spcPts val="700"/>
              </a:spcBef>
              <a:buClr>
                <a:srgbClr val="CC9900"/>
              </a:buClr>
              <a:buSzPct val="65000"/>
              <a:buFont typeface="Wingdings" charset="0"/>
              <a:buChar char=""/>
            </a:pPr>
            <a:r>
              <a:rPr lang="fr-FR" dirty="0">
                <a:solidFill>
                  <a:srgbClr val="000000"/>
                </a:solidFill>
              </a:rPr>
              <a:t> </a:t>
            </a:r>
            <a:r>
              <a:rPr lang="fr-FR" b="1" dirty="0">
                <a:solidFill>
                  <a:srgbClr val="CD9901"/>
                </a:solidFill>
              </a:rPr>
              <a:t>stocker, gérer, traiter</a:t>
            </a:r>
          </a:p>
          <a:p>
            <a:pPr eaLnBrk="1" hangingPunct="1">
              <a:spcBef>
                <a:spcPts val="700"/>
              </a:spcBef>
              <a:buClr>
                <a:srgbClr val="CC9900"/>
              </a:buClr>
              <a:buSzPct val="65000"/>
              <a:buFont typeface="Wingdings" charset="0"/>
              <a:buChar char=""/>
            </a:pPr>
            <a:r>
              <a:rPr lang="fr-FR" dirty="0">
                <a:solidFill>
                  <a:srgbClr val="000000"/>
                </a:solidFill>
              </a:rPr>
              <a:t> utiliser un langage de </a:t>
            </a:r>
            <a:br>
              <a:rPr lang="fr-FR" dirty="0">
                <a:solidFill>
                  <a:srgbClr val="000000"/>
                </a:solidFill>
              </a:rPr>
            </a:br>
            <a:r>
              <a:rPr lang="fr-FR" b="1" dirty="0">
                <a:solidFill>
                  <a:srgbClr val="CD9901"/>
                </a:solidFill>
              </a:rPr>
              <a:t>requêtes SQL</a:t>
            </a:r>
          </a:p>
          <a:p>
            <a:pPr eaLnBrk="1" hangingPunct="1">
              <a:spcBef>
                <a:spcPts val="700"/>
              </a:spcBef>
              <a:buClr>
                <a:srgbClr val="CC9900"/>
              </a:buClr>
              <a:buSzPct val="65000"/>
              <a:buFont typeface="Wingdings" charset="0"/>
              <a:buChar char=""/>
            </a:pPr>
            <a:r>
              <a:rPr lang="fr-FR" dirty="0">
                <a:solidFill>
                  <a:srgbClr val="000000"/>
                </a:solidFill>
              </a:rPr>
              <a:t> créer des formulaires</a:t>
            </a:r>
          </a:p>
          <a:p>
            <a:pPr eaLnBrk="1" hangingPunct="1">
              <a:spcBef>
                <a:spcPts val="700"/>
              </a:spcBef>
              <a:buClr>
                <a:srgbClr val="CC9900"/>
              </a:buClr>
              <a:buSzPct val="65000"/>
              <a:buFont typeface="Wingdings" charset="0"/>
              <a:buChar char=""/>
            </a:pPr>
            <a:r>
              <a:rPr lang="fr-FR" dirty="0">
                <a:solidFill>
                  <a:srgbClr val="000000"/>
                </a:solidFill>
              </a:rPr>
              <a:t> générer des états </a:t>
            </a:r>
            <a:br>
              <a:rPr lang="fr-FR" dirty="0">
                <a:solidFill>
                  <a:srgbClr val="000000"/>
                </a:solidFill>
              </a:rPr>
            </a:br>
            <a:r>
              <a:rPr lang="fr-FR" dirty="0">
                <a:solidFill>
                  <a:srgbClr val="000000"/>
                </a:solidFill>
              </a:rPr>
              <a:t>	       ou rapports</a:t>
            </a:r>
          </a:p>
          <a:p>
            <a:pPr eaLnBrk="1" hangingPunct="1">
              <a:spcBef>
                <a:spcPts val="700"/>
              </a:spcBef>
              <a:buClr>
                <a:srgbClr val="CC9900"/>
              </a:buClr>
              <a:buSzPct val="65000"/>
              <a:buFont typeface="Wingdings" charset="0"/>
              <a:buChar char=""/>
            </a:pPr>
            <a:endParaRPr lang="fr-FR" sz="2800" dirty="0">
              <a:solidFill>
                <a:srgbClr val="000000"/>
              </a:solidFill>
            </a:endParaRPr>
          </a:p>
        </p:txBody>
      </p:sp>
      <p:pic>
        <p:nvPicPr>
          <p:cNvPr id="3" name="Image 2" descr="BD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2996952"/>
            <a:ext cx="4328350" cy="288032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ext Box 1"/>
          <p:cNvSpPr txBox="1">
            <a:spLocks noChangeArrowheads="1"/>
          </p:cNvSpPr>
          <p:nvPr/>
        </p:nvSpPr>
        <p:spPr bwMode="auto">
          <a:xfrm>
            <a:off x="472249" y="260648"/>
            <a:ext cx="864096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buClrTx/>
              <a:buFontTx/>
              <a:buNone/>
              <a:defRPr/>
            </a:pPr>
            <a:r>
              <a:rPr lang="fr-FR" sz="4200" b="1" dirty="0">
                <a:solidFill>
                  <a:srgbClr val="006633"/>
                </a:solidFill>
                <a:latin typeface="Garamond" charset="0"/>
              </a:rPr>
              <a:t>Spécialisation « Scratch »</a:t>
            </a:r>
          </a:p>
        </p:txBody>
      </p:sp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472249" y="1052736"/>
            <a:ext cx="8229600" cy="5040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ts val="700"/>
              </a:spcBef>
              <a:buClr>
                <a:srgbClr val="CC9900"/>
              </a:buClr>
              <a:buSzPct val="65000"/>
              <a:buFont typeface="Wingdings" charset="0"/>
              <a:buChar char=""/>
            </a:pPr>
            <a:r>
              <a:rPr lang="fr-FR" dirty="0">
                <a:solidFill>
                  <a:srgbClr val="000000"/>
                </a:solidFill>
              </a:rPr>
              <a:t> Une initiation à la programmation : suite d’instructions, traitements conditionnels et répétitifs</a:t>
            </a:r>
            <a:br>
              <a:rPr lang="fr-FR" dirty="0">
                <a:solidFill>
                  <a:srgbClr val="000000"/>
                </a:solidFill>
              </a:rPr>
            </a:br>
            <a:endParaRPr lang="fr-FR" dirty="0">
              <a:solidFill>
                <a:srgbClr val="000000"/>
              </a:solidFill>
            </a:endParaRPr>
          </a:p>
          <a:p>
            <a:pPr eaLnBrk="1" hangingPunct="1">
              <a:spcBef>
                <a:spcPts val="700"/>
              </a:spcBef>
              <a:buClr>
                <a:srgbClr val="CC9900"/>
              </a:buClr>
              <a:buSzPct val="65000"/>
              <a:buFont typeface="Wingdings" charset="0"/>
              <a:buChar char=""/>
            </a:pPr>
            <a:r>
              <a:rPr lang="fr-FR" dirty="0">
                <a:solidFill>
                  <a:srgbClr val="000000"/>
                </a:solidFill>
              </a:rPr>
              <a:t> Apprentissage par l’exemple : création de petits jeux (exemple variant de </a:t>
            </a:r>
            <a:r>
              <a:rPr lang="fr-FR" dirty="0" err="1">
                <a:solidFill>
                  <a:srgbClr val="000000"/>
                </a:solidFill>
              </a:rPr>
              <a:t>Space</a:t>
            </a:r>
            <a:r>
              <a:rPr lang="fr-FR" dirty="0">
                <a:solidFill>
                  <a:srgbClr val="000000"/>
                </a:solidFill>
              </a:rPr>
              <a:t> </a:t>
            </a:r>
            <a:r>
              <a:rPr lang="fr-FR" dirty="0" err="1">
                <a:solidFill>
                  <a:srgbClr val="000000"/>
                </a:solidFill>
              </a:rPr>
              <a:t>Invaders</a:t>
            </a:r>
            <a:r>
              <a:rPr lang="fr-FR" dirty="0">
                <a:solidFill>
                  <a:srgbClr val="000000"/>
                </a:solidFill>
              </a:rPr>
              <a:t>) ou programmation de robots éducatifs</a:t>
            </a:r>
            <a:br>
              <a:rPr lang="fr-FR" dirty="0">
                <a:solidFill>
                  <a:srgbClr val="000000"/>
                </a:solidFill>
              </a:rPr>
            </a:br>
            <a:endParaRPr lang="fr-FR" dirty="0">
              <a:solidFill>
                <a:srgbClr val="000000"/>
              </a:solidFill>
            </a:endParaRPr>
          </a:p>
          <a:p>
            <a:pPr eaLnBrk="1" hangingPunct="1">
              <a:spcBef>
                <a:spcPts val="700"/>
              </a:spcBef>
              <a:buClr>
                <a:srgbClr val="CC9900"/>
              </a:buClr>
              <a:buSzPct val="65000"/>
              <a:buFont typeface="Wingdings" charset="0"/>
              <a:buChar char=""/>
            </a:pPr>
            <a:r>
              <a:rPr lang="fr-FR" dirty="0">
                <a:solidFill>
                  <a:srgbClr val="000000"/>
                </a:solidFill>
              </a:rPr>
              <a:t> Avec Scratch, un logiciel graphique et interactif de plus en plus utilisé dans les écoles, collèges et lycées</a:t>
            </a:r>
          </a:p>
          <a:p>
            <a:pPr lvl="1" eaLnBrk="1" hangingPunct="1">
              <a:spcBef>
                <a:spcPts val="700"/>
              </a:spcBef>
              <a:buClr>
                <a:srgbClr val="CC9900"/>
              </a:buClr>
              <a:buSzPct val="65000"/>
              <a:buFont typeface="Wingdings" charset="0"/>
              <a:buChar char=""/>
            </a:pPr>
            <a:r>
              <a:rPr lang="fr-FR" dirty="0">
                <a:solidFill>
                  <a:srgbClr val="000000"/>
                </a:solidFill>
              </a:rPr>
              <a:t>Pourra intéresser les futurs professeurs des écoles : </a:t>
            </a:r>
            <a:r>
              <a:rPr lang="fr-FR" sz="1800" dirty="0">
                <a:solidFill>
                  <a:srgbClr val="000000"/>
                </a:solidFill>
              </a:rPr>
              <a:t>depuis quelques années, dans la seconde épreuve d'admissibilité du concours de recrutement des professeurs des écoles, un exercice portant sur l'algorithmique est proposé (généralement portant sur 4 points)</a:t>
            </a:r>
            <a:endParaRPr lang="fr-FR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07931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hème Office">
      <a:majorFont>
        <a:latin typeface="Garamond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24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24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Thème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Thème Office">
  <a:themeElements>
    <a:clrScheme name="Thème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hème Office">
      <a:majorFont>
        <a:latin typeface="Garamond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24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24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Thème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4983</TotalTime>
  <Words>371</Words>
  <Application>Microsoft Macintosh PowerPoint</Application>
  <PresentationFormat>Affichage à l'écran (4:3)</PresentationFormat>
  <Paragraphs>54</Paragraphs>
  <Slides>6</Slides>
  <Notes>5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6</vt:i4>
      </vt:variant>
    </vt:vector>
  </HeadingPairs>
  <TitlesOfParts>
    <vt:vector size="12" baseType="lpstr">
      <vt:lpstr>Arial</vt:lpstr>
      <vt:lpstr>Garamond</vt:lpstr>
      <vt:lpstr>Times New Roman</vt:lpstr>
      <vt:lpstr>Wingdings</vt:lpstr>
      <vt:lpstr>Thème Office</vt:lpstr>
      <vt:lpstr>1_Thème Office</vt:lpstr>
      <vt:lpstr>Présentation PowerPoint</vt:lpstr>
      <vt:lpstr>Choix pour les étudiants ayant suivi le module standard au S1 2024-2025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Compétences informatiques &amp; C2i Niveau avancé </dc:title>
  <dc:creator>guest</dc:creator>
  <cp:lastModifiedBy>Gwenaël Richomme</cp:lastModifiedBy>
  <cp:revision>273</cp:revision>
  <cp:lastPrinted>2019-11-11T19:41:24Z</cp:lastPrinted>
  <dcterms:created xsi:type="dcterms:W3CDTF">2009-09-09T09:33:22Z</dcterms:created>
  <dcterms:modified xsi:type="dcterms:W3CDTF">2024-07-22T20:06:26Z</dcterms:modified>
</cp:coreProperties>
</file>