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303" r:id="rId2"/>
    <p:sldId id="309" r:id="rId3"/>
    <p:sldId id="310" r:id="rId4"/>
    <p:sldId id="312" r:id="rId5"/>
    <p:sldId id="314" r:id="rId6"/>
    <p:sldId id="315" r:id="rId7"/>
    <p:sldId id="316" r:id="rId8"/>
    <p:sldId id="317" r:id="rId9"/>
    <p:sldId id="277" r:id="rId10"/>
    <p:sldId id="281" r:id="rId11"/>
    <p:sldId id="264" r:id="rId12"/>
    <p:sldId id="311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256898"/>
    <a:srgbClr val="F7F9FF"/>
    <a:srgbClr val="236896"/>
    <a:srgbClr val="E6ECF5"/>
    <a:srgbClr val="226895"/>
    <a:srgbClr val="2676AC"/>
    <a:srgbClr val="1351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020" autoAdjust="0"/>
    <p:restoredTop sz="92720"/>
  </p:normalViewPr>
  <p:slideViewPr>
    <p:cSldViewPr snapToGrid="0" snapToObjects="1">
      <p:cViewPr varScale="1">
        <p:scale>
          <a:sx n="117" d="100"/>
          <a:sy n="117" d="100"/>
        </p:scale>
        <p:origin x="456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CED8A1-6168-504F-881D-A6CE10321494}" type="datetimeFigureOut">
              <a:rPr lang="fr-FR" smtClean="0"/>
              <a:t>20/10/2020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3574B-8290-B343-B6D6-3B967CBD13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50466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F776C1-37B3-274A-9F4E-C21785A7653E}" type="datetimeFigureOut">
              <a:rPr lang="fr-FR" smtClean="0"/>
              <a:t>20/10/2020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D4A18-D75E-AD44-BDF3-5EEB53AFDB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749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Nouveau : on insiste</a:t>
            </a:r>
            <a:r>
              <a:rPr lang="fr-FR" baseline="0" dirty="0"/>
              <a:t> sur la partie formation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D4A18-D75E-AD44-BDF3-5EEB53AFDB6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1046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>
            <a:extLst>
              <a:ext uri="{FF2B5EF4-FFF2-40B4-BE49-F238E27FC236}">
                <a16:creationId xmlns:a16="http://schemas.microsoft.com/office/drawing/2014/main" id="{730F5CAC-B33F-F549-A8B5-C948021615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fld id="{F5EC7555-B743-9749-9C2C-5FC04A213847}" type="slidenum">
              <a:rPr kumimoji="0" lang="fr-FR" altLang="fr-FR" sz="1300">
                <a:latin typeface="Times New Roman" panose="02020603050405020304" pitchFamily="18" charset="0"/>
              </a:rPr>
              <a:pPr algn="r"/>
              <a:t>9</a:t>
            </a:fld>
            <a:endParaRPr kumimoji="0" lang="fr-FR" altLang="fr-FR" sz="1300">
              <a:latin typeface="Times New Roman" panose="02020603050405020304" pitchFamily="18" charset="0"/>
            </a:endParaRPr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F65AC84C-13AB-2941-9F40-7446F7064C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29AC28A3-813D-0748-BF97-B2E3B68957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2496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>
            <a:extLst>
              <a:ext uri="{FF2B5EF4-FFF2-40B4-BE49-F238E27FC236}">
                <a16:creationId xmlns:a16="http://schemas.microsoft.com/office/drawing/2014/main" id="{D7C7EDFF-2DAD-AE45-838B-A4123B57EB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fld id="{03BD6B68-35D1-3341-B03F-B52356D2B73D}" type="slidenum">
              <a:rPr kumimoji="0" lang="fr-FR" altLang="fr-FR" sz="1300">
                <a:latin typeface="Times New Roman" panose="02020603050405020304" pitchFamily="18" charset="0"/>
              </a:rPr>
              <a:pPr algn="r"/>
              <a:t>10</a:t>
            </a:fld>
            <a:endParaRPr kumimoji="0" lang="fr-FR" altLang="fr-FR" sz="1300">
              <a:latin typeface="Times New Roman" panose="02020603050405020304" pitchFamily="18" charset="0"/>
            </a:endParaRPr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01B10D85-644C-D241-A307-BD610AEE65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B4E32ED4-2D7E-8142-9CF7-2B4828F833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85277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>
            <a:extLst>
              <a:ext uri="{FF2B5EF4-FFF2-40B4-BE49-F238E27FC236}">
                <a16:creationId xmlns:a16="http://schemas.microsoft.com/office/drawing/2014/main" id="{8421BCFE-9715-BF44-B554-6020263A89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fld id="{FE41484D-93B3-3A44-805C-599028A8BEAE}" type="slidenum">
              <a:rPr kumimoji="0" lang="fr-FR" altLang="fr-FR" sz="1300">
                <a:latin typeface="Times New Roman" panose="02020603050405020304" pitchFamily="18" charset="0"/>
              </a:rPr>
              <a:pPr algn="r"/>
              <a:t>11</a:t>
            </a:fld>
            <a:endParaRPr kumimoji="0" lang="fr-FR" altLang="fr-FR" sz="1300">
              <a:latin typeface="Times New Roman" panose="02020603050405020304" pitchFamily="18" charset="0"/>
            </a:endParaRPr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B44AD334-25F4-B54F-B230-2A43662772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7CBAEDD7-BD9E-784A-A8CB-D105E4C0D6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65427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>
            <a:extLst>
              <a:ext uri="{FF2B5EF4-FFF2-40B4-BE49-F238E27FC236}">
                <a16:creationId xmlns:a16="http://schemas.microsoft.com/office/drawing/2014/main" id="{8421BCFE-9715-BF44-B554-6020263A89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fld id="{FE41484D-93B3-3A44-805C-599028A8BEAE}" type="slidenum">
              <a:rPr kumimoji="0" lang="fr-FR" altLang="fr-FR" sz="1300">
                <a:latin typeface="Times New Roman" panose="02020603050405020304" pitchFamily="18" charset="0"/>
              </a:rPr>
              <a:pPr algn="r"/>
              <a:t>12</a:t>
            </a:fld>
            <a:endParaRPr kumimoji="0" lang="fr-FR" altLang="fr-FR" sz="1300">
              <a:latin typeface="Times New Roman" panose="02020603050405020304" pitchFamily="18" charset="0"/>
            </a:endParaRPr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B44AD334-25F4-B54F-B230-2A43662772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7CBAEDD7-BD9E-784A-A8CB-D105E4C0D6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353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53109"/>
            <a:ext cx="7772400" cy="1006476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46817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Cliquez pour modifier le style des sous-titres du masque</a:t>
            </a:r>
            <a:endParaRPr lang="en-US" dirty="0"/>
          </a:p>
        </p:txBody>
      </p:sp>
      <p:pic>
        <p:nvPicPr>
          <p:cNvPr id="7" name="Image 6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677" y="13510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776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abar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049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331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7785" y="171470"/>
            <a:ext cx="6863399" cy="847861"/>
          </a:xfrm>
        </p:spPr>
        <p:txBody>
          <a:bodyPr>
            <a:normAutofit/>
          </a:bodyPr>
          <a:lstStyle>
            <a:lvl1pPr>
              <a:defRPr sz="2400" b="1" cap="all" baseline="0">
                <a:solidFill>
                  <a:srgbClr val="236896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369" y="1437071"/>
            <a:ext cx="8491815" cy="4663926"/>
          </a:xfrm>
        </p:spPr>
        <p:txBody>
          <a:bodyPr>
            <a:normAutofit/>
          </a:bodyPr>
          <a:lstStyle>
            <a:lvl1pPr>
              <a:defRPr lang="fr-FR" sz="2200" b="0" kern="1200" cap="none" baseline="0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>
              <a:defRPr sz="2200">
                <a:latin typeface="Avenir Book" charset="0"/>
                <a:ea typeface="Avenir Book" charset="0"/>
                <a:cs typeface="Avenir Book" charset="0"/>
              </a:defRPr>
            </a:lvl2pPr>
            <a:lvl3pPr>
              <a:defRPr sz="2200">
                <a:latin typeface="Avenir Book" charset="0"/>
                <a:ea typeface="Avenir Book" charset="0"/>
                <a:cs typeface="Avenir Book" charset="0"/>
              </a:defRPr>
            </a:lvl3pPr>
            <a:lvl4pPr>
              <a:defRPr sz="2200">
                <a:latin typeface="Avenir Book" charset="0"/>
                <a:ea typeface="Avenir Book" charset="0"/>
                <a:cs typeface="Avenir Book" charset="0"/>
              </a:defRPr>
            </a:lvl4pPr>
            <a:lvl5pPr>
              <a:defRPr sz="2200">
                <a:latin typeface="Avenir Book" charset="0"/>
                <a:ea typeface="Avenir Book" charset="0"/>
                <a:cs typeface="Avenir Book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fld id="{9F5EB459-6BC5-9E4D-90D2-27C5E13D9F4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04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 sans contenu + Pied de p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72303" y="6356351"/>
            <a:ext cx="8548968" cy="378818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fld id="{9F5EB459-6BC5-9E4D-90D2-27C5E13D9F42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9" name="Image 8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188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 sans contenu Sans Pied de p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029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ge fin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 userDrawn="1"/>
        </p:nvSpPr>
        <p:spPr>
          <a:xfrm>
            <a:off x="0" y="3820081"/>
            <a:ext cx="9143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https://www.univ-montp3.fr/</a:t>
            </a:r>
            <a:r>
              <a:rPr lang="fr-FR" dirty="0" err="1">
                <a:solidFill>
                  <a:schemeClr val="bg1"/>
                </a:solidFill>
              </a:rPr>
              <a:t>miap</a:t>
            </a:r>
            <a:r>
              <a:rPr lang="fr-FR" dirty="0">
                <a:solidFill>
                  <a:schemeClr val="bg1"/>
                </a:solidFill>
              </a:rPr>
              <a:t>/</a:t>
            </a:r>
            <a:r>
              <a:rPr lang="fr-FR" dirty="0" err="1">
                <a:solidFill>
                  <a:schemeClr val="bg1"/>
                </a:solidFill>
              </a:rPr>
              <a:t>ens</a:t>
            </a:r>
            <a:r>
              <a:rPr lang="fr-FR" dirty="0">
                <a:solidFill>
                  <a:schemeClr val="bg1"/>
                </a:solidFill>
              </a:rPr>
              <a:t>/info/</a:t>
            </a:r>
          </a:p>
        </p:txBody>
      </p:sp>
      <p:pic>
        <p:nvPicPr>
          <p:cNvPr id="7" name="Image 6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537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707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4591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 sans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0" y="393046"/>
            <a:ext cx="6222626" cy="89525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256898"/>
                </a:solidFill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256898"/>
                </a:solidFill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0934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 contenus avec tit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4941" y="365127"/>
            <a:ext cx="5961600" cy="80476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689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689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0897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272303" y="6356351"/>
            <a:ext cx="8548968" cy="378818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40566" y="206738"/>
            <a:ext cx="6980705" cy="8952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216" y="1563684"/>
            <a:ext cx="8548968" cy="4507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936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15920" y="6356351"/>
            <a:ext cx="3199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53784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fld id="{9F5EB459-6BC5-9E4D-90D2-27C5E13D9F42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2" name="Image 11" descr="LOGO-VIOLET-VF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03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73" r:id="rId4"/>
    <p:sldLayoutId id="2147483675" r:id="rId5"/>
    <p:sldLayoutId id="2147483674" r:id="rId6"/>
    <p:sldLayoutId id="2147483663" r:id="rId7"/>
    <p:sldLayoutId id="2147483664" r:id="rId8"/>
    <p:sldLayoutId id="2147483665" r:id="rId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rgbClr val="236896"/>
          </a:solidFill>
          <a:latin typeface="Avenir Book" charset="0"/>
          <a:ea typeface="Avenir Book" charset="0"/>
          <a:cs typeface="Avenir Book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0833" y="3531533"/>
            <a:ext cx="7772400" cy="1006476"/>
          </a:xfrm>
        </p:spPr>
        <p:txBody>
          <a:bodyPr>
            <a:normAutofit/>
          </a:bodyPr>
          <a:lstStyle/>
          <a:p>
            <a:r>
              <a:rPr lang="fr-FR" b="1" dirty="0"/>
              <a:t>Tableur 2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73942" y="4552757"/>
            <a:ext cx="6858000" cy="1655762"/>
          </a:xfrm>
        </p:spPr>
        <p:txBody>
          <a:bodyPr/>
          <a:lstStyle/>
          <a:p>
            <a:pPr marL="457200" indent="-457200" algn="l">
              <a:buFont typeface="Arial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509146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EB7D31E-666A-374A-B163-B0CC6306F8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Le tableur</a:t>
            </a:r>
          </a:p>
        </p:txBody>
      </p:sp>
      <p:sp>
        <p:nvSpPr>
          <p:cNvPr id="41986" name="Espace réservé du numéro de diapositive 4">
            <a:extLst>
              <a:ext uri="{FF2B5EF4-FFF2-40B4-BE49-F238E27FC236}">
                <a16:creationId xmlns:a16="http://schemas.microsoft.com/office/drawing/2014/main" id="{50A39100-3848-8142-BEA7-7F9B9FE3B4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ct val="20000"/>
              </a:spcBef>
              <a:buClr>
                <a:srgbClr val="FF8103"/>
              </a:buClr>
              <a:buFont typeface="Symbol" pitchFamily="2" charset="2"/>
              <a:buChar char="·"/>
              <a:defRPr kumimoji="1" sz="3200">
                <a:solidFill>
                  <a:srgbClr val="3366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rgbClr val="FF8103"/>
              </a:buClr>
              <a:buFont typeface="Symbol" pitchFamily="2" charset="2"/>
              <a:buChar char="·"/>
              <a:defRPr kumimoji="1"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rgbClr val="FF8103"/>
              </a:buClr>
              <a:buFont typeface="Symbol" pitchFamily="2" charset="2"/>
              <a:buChar char="·"/>
              <a:defRPr kumimoji="1" sz="2400">
                <a:solidFill>
                  <a:srgbClr val="8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rgbClr val="FF8103"/>
              </a:buClr>
              <a:buFont typeface="Symbol" pitchFamily="2" charset="2"/>
              <a:buChar char="·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rgbClr val="FF8103"/>
              </a:buClr>
              <a:buFont typeface="Symbol" pitchFamily="2" charset="2"/>
              <a:buChar char="·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8103"/>
              </a:buClr>
              <a:buFont typeface="Symbol" pitchFamily="2" charset="2"/>
              <a:buChar char="·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8103"/>
              </a:buClr>
              <a:buFont typeface="Symbol" pitchFamily="2" charset="2"/>
              <a:buChar char="·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8103"/>
              </a:buClr>
              <a:buFont typeface="Symbol" pitchFamily="2" charset="2"/>
              <a:buChar char="·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8103"/>
              </a:buClr>
              <a:buFont typeface="Symbol" pitchFamily="2" charset="2"/>
              <a:buChar char="·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kumimoji="0" lang="fr-FR" altLang="fr-FR" sz="1400">
                <a:solidFill>
                  <a:schemeClr val="bg2"/>
                </a:solidFill>
              </a:rPr>
              <a:t>Page </a:t>
            </a:r>
            <a:fld id="{257CBDEA-8899-894D-AE21-E8E71012E8C3}" type="slidenum">
              <a:rPr kumimoji="0" lang="fr-FR" altLang="fr-FR" sz="1400" smtClean="0">
                <a:solidFill>
                  <a:schemeClr val="bg2"/>
                </a:solidFill>
              </a:rPr>
              <a:pPr>
                <a:lnSpc>
                  <a:spcPct val="100000"/>
                </a:lnSpc>
                <a:spcBef>
                  <a:spcPct val="50000"/>
                </a:spcBef>
                <a:buClrTx/>
                <a:buFontTx/>
                <a:buNone/>
              </a:pPr>
              <a:t>10</a:t>
            </a:fld>
            <a:endParaRPr kumimoji="0" lang="fr-FR" altLang="fr-FR" sz="1400">
              <a:solidFill>
                <a:schemeClr val="bg2"/>
              </a:solidFill>
            </a:endParaRPr>
          </a:p>
        </p:txBody>
      </p:sp>
      <p:sp>
        <p:nvSpPr>
          <p:cNvPr id="41987" name="Rectangle 1026">
            <a:extLst>
              <a:ext uri="{FF2B5EF4-FFF2-40B4-BE49-F238E27FC236}">
                <a16:creationId xmlns:a16="http://schemas.microsoft.com/office/drawing/2014/main" id="{52B41B6C-C86D-0F43-B8FD-E1304F7440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fr-FR" altLang="fr-FR" dirty="0">
                <a:latin typeface="QTTheatre" pitchFamily="2" charset="0"/>
                <a:ea typeface="ＭＳ Ｐゴシック" panose="020B0600070205080204" pitchFamily="34" charset="-128"/>
              </a:rPr>
              <a:t>Les fonctions</a:t>
            </a:r>
          </a:p>
        </p:txBody>
      </p:sp>
      <p:sp>
        <p:nvSpPr>
          <p:cNvPr id="41988" name="Rectangle 1027">
            <a:extLst>
              <a:ext uri="{FF2B5EF4-FFF2-40B4-BE49-F238E27FC236}">
                <a16:creationId xmlns:a16="http://schemas.microsoft.com/office/drawing/2014/main" id="{3FE5F6EB-042A-D741-9485-6BA15AC42B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93713" y="1697038"/>
            <a:ext cx="8280400" cy="3783012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fr-FR" altLang="fr-FR" sz="2800" dirty="0">
                <a:ea typeface="ＭＳ Ｐゴシック" panose="020B0600070205080204" pitchFamily="34" charset="-128"/>
              </a:rPr>
              <a:t>Un moyen simple de faire des calculs complexes</a:t>
            </a:r>
          </a:p>
          <a:p>
            <a:pPr algn="just">
              <a:lnSpc>
                <a:spcPct val="80000"/>
              </a:lnSpc>
            </a:pPr>
            <a:r>
              <a:rPr lang="fr-FR" altLang="fr-FR" sz="2800" dirty="0">
                <a:ea typeface="ＭＳ Ｐゴシック" panose="020B0600070205080204" pitchFamily="34" charset="-128"/>
              </a:rPr>
              <a:t>Syntaxe précise </a:t>
            </a:r>
          </a:p>
          <a:p>
            <a:pPr lvl="1" algn="just">
              <a:lnSpc>
                <a:spcPct val="80000"/>
              </a:lnSpc>
            </a:pPr>
            <a:r>
              <a:rPr lang="fr-FR" altLang="fr-FR" sz="2000" dirty="0">
                <a:ea typeface="ＭＳ Ｐゴシック" panose="020B0600070205080204" pitchFamily="34" charset="-128"/>
              </a:rPr>
              <a:t>NOMFONCTION(argument1 </a:t>
            </a:r>
            <a:r>
              <a:rPr lang="fr-FR" altLang="fr-FR" sz="20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;</a:t>
            </a:r>
            <a:r>
              <a:rPr lang="fr-FR" altLang="fr-FR" sz="2000" dirty="0">
                <a:ea typeface="ＭＳ Ｐゴシック" panose="020B0600070205080204" pitchFamily="34" charset="-128"/>
              </a:rPr>
              <a:t> argument2 ; …)</a:t>
            </a:r>
          </a:p>
          <a:p>
            <a:pPr lvl="1" algn="just">
              <a:lnSpc>
                <a:spcPct val="80000"/>
              </a:lnSpc>
            </a:pPr>
            <a:r>
              <a:rPr lang="fr-FR" altLang="fr-FR" sz="2000" dirty="0">
                <a:ea typeface="ＭＳ Ｐゴシック" panose="020B0600070205080204" pitchFamily="34" charset="-128"/>
              </a:rPr>
              <a:t>MAX(A1 ; A2 ; A3)</a:t>
            </a:r>
          </a:p>
          <a:p>
            <a:pPr algn="just">
              <a:lnSpc>
                <a:spcPct val="80000"/>
              </a:lnSpc>
            </a:pPr>
            <a:r>
              <a:rPr lang="fr-FR" altLang="fr-FR" sz="2800" dirty="0">
                <a:ea typeface="ＭＳ Ｐゴシック" panose="020B0600070205080204" pitchFamily="34" charset="-128"/>
              </a:rPr>
              <a:t>Différents arguments</a:t>
            </a:r>
          </a:p>
          <a:p>
            <a:pPr lvl="1" algn="just">
              <a:lnSpc>
                <a:spcPct val="80000"/>
              </a:lnSpc>
            </a:pPr>
            <a:r>
              <a:rPr lang="fr-FR" altLang="fr-FR" sz="2000" dirty="0">
                <a:ea typeface="ＭＳ Ｐゴシック" panose="020B0600070205080204" pitchFamily="34" charset="-128"/>
              </a:rPr>
              <a:t>Valeur/cellule : MOYENNE(A1 ; A2 ; 12)</a:t>
            </a:r>
          </a:p>
          <a:p>
            <a:pPr lvl="1" algn="just">
              <a:lnSpc>
                <a:spcPct val="80000"/>
              </a:lnSpc>
            </a:pPr>
            <a:r>
              <a:rPr lang="fr-FR" altLang="fr-FR" sz="2000" dirty="0">
                <a:ea typeface="ＭＳ Ｐゴシック" panose="020B0600070205080204" pitchFamily="34" charset="-128"/>
              </a:rPr>
              <a:t>Plage : SOMME(A1 : C3)</a:t>
            </a:r>
          </a:p>
          <a:p>
            <a:pPr algn="just">
              <a:lnSpc>
                <a:spcPct val="80000"/>
              </a:lnSpc>
            </a:pPr>
            <a:r>
              <a:rPr lang="fr-FR" altLang="fr-FR" sz="2000" dirty="0">
                <a:ea typeface="ＭＳ Ｐゴシック" panose="020B0600070205080204" pitchFamily="34" charset="-128"/>
              </a:rPr>
              <a:t>Lors des premières utilisations, utilisez l’ assistant fonction</a:t>
            </a:r>
          </a:p>
          <a:p>
            <a:pPr lvl="1" algn="just">
              <a:lnSpc>
                <a:spcPct val="80000"/>
              </a:lnSpc>
            </a:pPr>
            <a:r>
              <a:rPr lang="fr-FR" altLang="fr-FR" sz="2000" dirty="0">
                <a:ea typeface="ＭＳ Ｐゴシック" panose="020B0600070205080204" pitchFamily="34" charset="-128"/>
              </a:rPr>
              <a:t>Voir </a:t>
            </a:r>
            <a:r>
              <a:rPr lang="fr-FR" altLang="fr-FR" sz="2000" i="1" dirty="0">
                <a:ea typeface="ＭＳ Ｐゴシック" panose="020B0600070205080204" pitchFamily="34" charset="-128"/>
              </a:rPr>
              <a:t>f</a:t>
            </a:r>
            <a:r>
              <a:rPr lang="fr-FR" altLang="fr-FR" sz="2000" baseline="-25000" dirty="0">
                <a:ea typeface="ＭＳ Ｐゴシック" panose="020B0600070205080204" pitchFamily="34" charset="-128"/>
              </a:rPr>
              <a:t>x</a:t>
            </a:r>
            <a:r>
              <a:rPr lang="fr-FR" altLang="fr-FR" sz="2000" dirty="0">
                <a:ea typeface="ＭＳ Ｐゴシック" panose="020B0600070205080204" pitchFamily="34" charset="-128"/>
              </a:rPr>
              <a:t> dans la barre de formule</a:t>
            </a:r>
          </a:p>
          <a:p>
            <a:pPr algn="just">
              <a:lnSpc>
                <a:spcPct val="80000"/>
              </a:lnSpc>
            </a:pPr>
            <a:endParaRPr lang="fr-FR" altLang="fr-FR" sz="20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61348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3">
            <a:extLst>
              <a:ext uri="{FF2B5EF4-FFF2-40B4-BE49-F238E27FC236}">
                <a16:creationId xmlns:a16="http://schemas.microsoft.com/office/drawing/2014/main" id="{6FC98037-DFAE-624A-89F7-A4149183A7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Le tableur</a:t>
            </a:r>
          </a:p>
        </p:txBody>
      </p:sp>
      <p:sp>
        <p:nvSpPr>
          <p:cNvPr id="39938" name="Espace réservé du numéro de diapositive 4">
            <a:extLst>
              <a:ext uri="{FF2B5EF4-FFF2-40B4-BE49-F238E27FC236}">
                <a16:creationId xmlns:a16="http://schemas.microsoft.com/office/drawing/2014/main" id="{666F6B0C-2908-2F40-B050-631AA8F8E1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ct val="20000"/>
              </a:spcBef>
              <a:buClr>
                <a:srgbClr val="FF8103"/>
              </a:buClr>
              <a:buFont typeface="Symbol" pitchFamily="2" charset="2"/>
              <a:buChar char="·"/>
              <a:defRPr kumimoji="1" sz="3200">
                <a:solidFill>
                  <a:srgbClr val="3366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rgbClr val="FF8103"/>
              </a:buClr>
              <a:buFont typeface="Symbol" pitchFamily="2" charset="2"/>
              <a:buChar char="·"/>
              <a:defRPr kumimoji="1"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rgbClr val="FF8103"/>
              </a:buClr>
              <a:buFont typeface="Symbol" pitchFamily="2" charset="2"/>
              <a:buChar char="·"/>
              <a:defRPr kumimoji="1" sz="2400">
                <a:solidFill>
                  <a:srgbClr val="8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rgbClr val="FF8103"/>
              </a:buClr>
              <a:buFont typeface="Symbol" pitchFamily="2" charset="2"/>
              <a:buChar char="·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rgbClr val="FF8103"/>
              </a:buClr>
              <a:buFont typeface="Symbol" pitchFamily="2" charset="2"/>
              <a:buChar char="·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8103"/>
              </a:buClr>
              <a:buFont typeface="Symbol" pitchFamily="2" charset="2"/>
              <a:buChar char="·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8103"/>
              </a:buClr>
              <a:buFont typeface="Symbol" pitchFamily="2" charset="2"/>
              <a:buChar char="·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8103"/>
              </a:buClr>
              <a:buFont typeface="Symbol" pitchFamily="2" charset="2"/>
              <a:buChar char="·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8103"/>
              </a:buClr>
              <a:buFont typeface="Symbol" pitchFamily="2" charset="2"/>
              <a:buChar char="·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kumimoji="0" lang="fr-FR" altLang="fr-FR" sz="1400">
                <a:solidFill>
                  <a:schemeClr val="bg2"/>
                </a:solidFill>
              </a:rPr>
              <a:t>Page </a:t>
            </a:r>
            <a:fld id="{D2032350-8524-AB46-A046-99E7FFEBC66F}" type="slidenum">
              <a:rPr kumimoji="0" lang="fr-FR" altLang="fr-FR" sz="1400" smtClean="0">
                <a:solidFill>
                  <a:schemeClr val="bg2"/>
                </a:solidFill>
              </a:rPr>
              <a:pPr>
                <a:lnSpc>
                  <a:spcPct val="100000"/>
                </a:lnSpc>
                <a:spcBef>
                  <a:spcPct val="50000"/>
                </a:spcBef>
                <a:buClrTx/>
                <a:buFontTx/>
                <a:buNone/>
              </a:pPr>
              <a:t>11</a:t>
            </a:fld>
            <a:endParaRPr kumimoji="0" lang="fr-FR" altLang="fr-FR" sz="1400">
              <a:solidFill>
                <a:schemeClr val="bg2"/>
              </a:solidFill>
            </a:endParaRPr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28960434-D2F0-9640-A386-74DB76AE3B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68839" y="206376"/>
            <a:ext cx="7170374" cy="767986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fr-FR" altLang="fr-FR" dirty="0">
                <a:latin typeface="QTTheatre" pitchFamily="2" charset="0"/>
                <a:ea typeface="ＭＳ Ｐゴシック" panose="020B0600070205080204" pitchFamily="34" charset="-128"/>
              </a:rPr>
              <a:t>Assistant fonction</a:t>
            </a:r>
          </a:p>
        </p:txBody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E6E913CE-207A-5746-846C-6EFBC155C9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" y="1288907"/>
            <a:ext cx="3028950" cy="4677178"/>
          </a:xfrm>
        </p:spPr>
        <p:txBody>
          <a:bodyPr>
            <a:normAutofit/>
          </a:bodyPr>
          <a:lstStyle/>
          <a:p>
            <a:pPr>
              <a:buFont typeface="Symbol" pitchFamily="2" charset="2"/>
              <a:buNone/>
            </a:pPr>
            <a:r>
              <a:rPr lang="fr-FR" altLang="fr-FR" sz="3000" b="1" dirty="0">
                <a:ea typeface="ＭＳ Ｐゴシック" panose="020B0600070205080204" pitchFamily="34" charset="-128"/>
              </a:rPr>
              <a:t> </a:t>
            </a:r>
          </a:p>
          <a:p>
            <a:pPr marL="0" indent="0">
              <a:buNone/>
            </a:pPr>
            <a:r>
              <a:rPr lang="fr-FR" altLang="fr-FR" sz="3000" dirty="0">
                <a:ea typeface="ＭＳ Ｐゴシック" panose="020B0600070205080204" pitchFamily="34" charset="-128"/>
              </a:rPr>
              <a:t>Un texte d’aide au moment du choix de la fonction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5380D060-EAC3-BE42-9D79-3CB833A650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8950" y="869429"/>
            <a:ext cx="5680335" cy="5474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578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3">
            <a:extLst>
              <a:ext uri="{FF2B5EF4-FFF2-40B4-BE49-F238E27FC236}">
                <a16:creationId xmlns:a16="http://schemas.microsoft.com/office/drawing/2014/main" id="{6FC98037-DFAE-624A-89F7-A4149183A7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Le tableur</a:t>
            </a:r>
          </a:p>
        </p:txBody>
      </p:sp>
      <p:sp>
        <p:nvSpPr>
          <p:cNvPr id="39938" name="Espace réservé du numéro de diapositive 4">
            <a:extLst>
              <a:ext uri="{FF2B5EF4-FFF2-40B4-BE49-F238E27FC236}">
                <a16:creationId xmlns:a16="http://schemas.microsoft.com/office/drawing/2014/main" id="{666F6B0C-2908-2F40-B050-631AA8F8E1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ct val="20000"/>
              </a:spcBef>
              <a:buClr>
                <a:srgbClr val="FF8103"/>
              </a:buClr>
              <a:buFont typeface="Symbol" pitchFamily="2" charset="2"/>
              <a:buChar char="·"/>
              <a:defRPr kumimoji="1" sz="3200">
                <a:solidFill>
                  <a:srgbClr val="3366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rgbClr val="FF8103"/>
              </a:buClr>
              <a:buFont typeface="Symbol" pitchFamily="2" charset="2"/>
              <a:buChar char="·"/>
              <a:defRPr kumimoji="1"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rgbClr val="FF8103"/>
              </a:buClr>
              <a:buFont typeface="Symbol" pitchFamily="2" charset="2"/>
              <a:buChar char="·"/>
              <a:defRPr kumimoji="1" sz="2400">
                <a:solidFill>
                  <a:srgbClr val="8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rgbClr val="FF8103"/>
              </a:buClr>
              <a:buFont typeface="Symbol" pitchFamily="2" charset="2"/>
              <a:buChar char="·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rgbClr val="FF8103"/>
              </a:buClr>
              <a:buFont typeface="Symbol" pitchFamily="2" charset="2"/>
              <a:buChar char="·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8103"/>
              </a:buClr>
              <a:buFont typeface="Symbol" pitchFamily="2" charset="2"/>
              <a:buChar char="·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8103"/>
              </a:buClr>
              <a:buFont typeface="Symbol" pitchFamily="2" charset="2"/>
              <a:buChar char="·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8103"/>
              </a:buClr>
              <a:buFont typeface="Symbol" pitchFamily="2" charset="2"/>
              <a:buChar char="·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8103"/>
              </a:buClr>
              <a:buFont typeface="Symbol" pitchFamily="2" charset="2"/>
              <a:buChar char="·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kumimoji="0" lang="fr-FR" altLang="fr-FR" sz="1400">
                <a:solidFill>
                  <a:schemeClr val="bg2"/>
                </a:solidFill>
              </a:rPr>
              <a:t>Page </a:t>
            </a:r>
            <a:fld id="{D2032350-8524-AB46-A046-99E7FFEBC66F}" type="slidenum">
              <a:rPr kumimoji="0" lang="fr-FR" altLang="fr-FR" sz="1400" smtClean="0">
                <a:solidFill>
                  <a:schemeClr val="bg2"/>
                </a:solidFill>
              </a:rPr>
              <a:pPr>
                <a:lnSpc>
                  <a:spcPct val="100000"/>
                </a:lnSpc>
                <a:spcBef>
                  <a:spcPct val="50000"/>
                </a:spcBef>
                <a:buClrTx/>
                <a:buFontTx/>
                <a:buNone/>
              </a:pPr>
              <a:t>12</a:t>
            </a:fld>
            <a:endParaRPr kumimoji="0" lang="fr-FR" altLang="fr-FR" sz="1400">
              <a:solidFill>
                <a:schemeClr val="bg2"/>
              </a:solidFill>
            </a:endParaRPr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28960434-D2F0-9640-A386-74DB76AE3B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68839" y="206376"/>
            <a:ext cx="7170374" cy="767986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fr-FR" altLang="fr-FR" dirty="0">
                <a:latin typeface="QTTheatre" pitchFamily="2" charset="0"/>
                <a:ea typeface="ＭＳ Ｐゴシック" panose="020B0600070205080204" pitchFamily="34" charset="-128"/>
              </a:rPr>
              <a:t>Assistant fonction 2/2</a:t>
            </a:r>
          </a:p>
        </p:txBody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E6E913CE-207A-5746-846C-6EFBC155C9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" y="1288906"/>
            <a:ext cx="2758390" cy="4707159"/>
          </a:xfrm>
        </p:spPr>
        <p:txBody>
          <a:bodyPr>
            <a:normAutofit fontScale="92500" lnSpcReduction="10000"/>
          </a:bodyPr>
          <a:lstStyle/>
          <a:p>
            <a:pPr>
              <a:buFont typeface="Symbol" pitchFamily="2" charset="2"/>
              <a:buNone/>
            </a:pPr>
            <a:r>
              <a:rPr lang="fr-FR" altLang="fr-FR" sz="3000" b="1" dirty="0">
                <a:ea typeface="ＭＳ Ｐゴシック" panose="020B0600070205080204" pitchFamily="34" charset="-128"/>
              </a:rPr>
              <a:t> </a:t>
            </a:r>
          </a:p>
          <a:p>
            <a:pPr marL="0" indent="0">
              <a:buNone/>
            </a:pPr>
            <a:r>
              <a:rPr lang="fr-FR" altLang="fr-FR" sz="3000" dirty="0">
                <a:ea typeface="ＭＳ Ｐゴシック" panose="020B0600070205080204" pitchFamily="34" charset="-128"/>
              </a:rPr>
              <a:t>De l’aide ensuite sur les arguments.</a:t>
            </a:r>
          </a:p>
          <a:p>
            <a:pPr marL="0" indent="0">
              <a:buNone/>
            </a:pPr>
            <a:endParaRPr lang="fr-FR" altLang="fr-FR" sz="3000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fr-FR" altLang="fr-FR" sz="3000" dirty="0">
                <a:ea typeface="ＭＳ Ｐゴシック" panose="020B0600070205080204" pitchFamily="34" charset="-128"/>
              </a:rPr>
              <a:t>Possibilité de saisir les références de cellule en sélectionnant à la souris la cellule.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03868DEC-CDF0-4743-9B0E-A921FCEB5F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8391" y="712495"/>
            <a:ext cx="6180822" cy="591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17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35873A-1FA9-2841-B2BB-D5A2F156B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semaine dernière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4F5B7D-3DAD-064E-85E7-403446B910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Approche plus sur les aspects mise en forme et gestion de données</a:t>
            </a:r>
          </a:p>
          <a:p>
            <a:pPr lvl="1"/>
            <a:r>
              <a:rPr lang="fr-FR" dirty="0"/>
              <a:t>Tris</a:t>
            </a:r>
          </a:p>
          <a:p>
            <a:pPr lvl="1"/>
            <a:r>
              <a:rPr lang="fr-FR" dirty="0"/>
              <a:t>Filtres</a:t>
            </a:r>
          </a:p>
          <a:p>
            <a:r>
              <a:rPr lang="fr-FR" dirty="0"/>
              <a:t>Lien avec traitement de texte</a:t>
            </a:r>
          </a:p>
          <a:p>
            <a:pPr lvl="1"/>
            <a:r>
              <a:rPr lang="fr-FR" dirty="0"/>
              <a:t>Insertion dans un document</a:t>
            </a:r>
          </a:p>
          <a:p>
            <a:pPr lvl="1"/>
            <a:r>
              <a:rPr lang="fr-FR" dirty="0"/>
              <a:t>Publipostage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020CFF2-E7EE-9843-9AD4-CE190EC5F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E3B4E7A-CA4A-E244-A824-02EC95910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81900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809752-2526-0C41-A804-165C55D79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Cette semaine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0794972-59A4-2A4E-B668-F13D6A8674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Assistants</a:t>
            </a:r>
          </a:p>
          <a:p>
            <a:pPr lvl="1"/>
            <a:r>
              <a:rPr lang="fr-FR" dirty="0"/>
              <a:t>Tableaux croisés dynamiques</a:t>
            </a:r>
          </a:p>
          <a:p>
            <a:pPr lvl="1"/>
            <a:r>
              <a:rPr lang="fr-FR" dirty="0"/>
              <a:t>Graphiques</a:t>
            </a:r>
          </a:p>
          <a:p>
            <a:r>
              <a:rPr lang="fr-FR" dirty="0"/>
              <a:t>Calculs</a:t>
            </a:r>
          </a:p>
          <a:p>
            <a:pPr lvl="1"/>
            <a:r>
              <a:rPr lang="fr-FR" dirty="0"/>
              <a:t>Petites formules</a:t>
            </a:r>
          </a:p>
          <a:p>
            <a:pPr lvl="1"/>
            <a:r>
              <a:rPr lang="fr-FR" dirty="0"/>
              <a:t>Fonctions de base : Somme, Min, Max, Moyenne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350523F-780E-6746-B7FF-125637CFA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A03799F-80C5-F246-A29F-BF32B8325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45760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8F65AA-2605-594C-A4D5-668B89669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Tableaux croisés dynamiques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99F7338-6011-5B4D-8E60-77B76BBD9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369" y="1437071"/>
            <a:ext cx="8491815" cy="4663926"/>
          </a:xfrm>
        </p:spPr>
        <p:txBody>
          <a:bodyPr/>
          <a:lstStyle/>
          <a:p>
            <a:r>
              <a:rPr lang="fr-FR" dirty="0"/>
              <a:t>Mise en place rapide d’informations agrégés au croisement ou non d’informations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6856851-06E2-2049-93FD-C05D8CA7C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E9EC571-64FD-8745-97E5-6ACA532A6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pPr/>
              <a:t>4</a:t>
            </a:fld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683233B1-D9AA-3A4B-9540-4DEFF7D5AA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7826" y="2227913"/>
            <a:ext cx="49149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671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0437E2-D5DC-D540-8A6B-215444CD7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Assistant tableau croisé dynamique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4CD451C-5605-5C4A-B0E8-0C0B027986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370" y="1437070"/>
            <a:ext cx="2168998" cy="4753867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La définition du tableau se fait par glissement d’informations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71538A9-E033-434C-804F-B65A3FFE5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9425338-3F6B-794B-8164-D2DEC5163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pPr/>
              <a:t>5</a:t>
            </a:fld>
            <a:endParaRPr lang="fr-FR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5D24894A-E076-3549-9C68-884624BB04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345" y="797680"/>
            <a:ext cx="6500655" cy="5741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858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9AA4C5-1EDC-8748-A7CF-61EE90BAF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Assistant graphique 1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78C1B19-B175-2B47-B015-146BAF51E6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092" y="4592151"/>
            <a:ext cx="8491815" cy="1635913"/>
          </a:xfrm>
        </p:spPr>
        <p:txBody>
          <a:bodyPr/>
          <a:lstStyle/>
          <a:p>
            <a:r>
              <a:rPr lang="fr-FR" dirty="0"/>
              <a:t>Etape type de diagramme : Attention ! Certains graphiques réalisables n’ont pas de sens pour certaines données. 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13EF5A7-3EEF-4645-BCF5-D29DEF69E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490F4B2-9D90-C94F-82E7-39691BB58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pPr/>
              <a:t>6</a:t>
            </a:fld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3EB510E0-5C87-C649-AA31-FFBBF42A1A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4162" y="843262"/>
            <a:ext cx="6425575" cy="3620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413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9AA4C5-1EDC-8748-A7CF-61EE90BAF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Assistant graphique 2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78C1B19-B175-2B47-B015-146BAF51E6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092" y="4592151"/>
            <a:ext cx="8491815" cy="1635913"/>
          </a:xfrm>
        </p:spPr>
        <p:txBody>
          <a:bodyPr/>
          <a:lstStyle/>
          <a:p>
            <a:r>
              <a:rPr lang="fr-FR" dirty="0"/>
              <a:t>Etape « Plage de données » : </a:t>
            </a:r>
          </a:p>
          <a:p>
            <a:pPr lvl="1"/>
            <a:r>
              <a:rPr lang="fr-FR" dirty="0"/>
              <a:t>Données en lignes : évolution des données de la gauche vers la droite</a:t>
            </a:r>
          </a:p>
          <a:p>
            <a:pPr lvl="1"/>
            <a:r>
              <a:rPr lang="fr-FR" dirty="0"/>
              <a:t>Données en colonnes : du haut vers le bas 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13EF5A7-3EEF-4645-BCF5-D29DEF69E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490F4B2-9D90-C94F-82E7-39691BB58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pPr/>
              <a:t>7</a:t>
            </a:fld>
            <a:endParaRPr lang="fr-FR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6EFCB316-E49E-CD46-AEBF-86CF6EF04E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7842" y="804484"/>
            <a:ext cx="6725557" cy="3759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057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A9AA0D-B7D5-A648-B44D-6F440C94D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Assistant graphique fin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490E18C-3A5C-6B4A-BA5E-F0EBD05C51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 l’étape « Séries de données », vous pouvez éventuellement ajouter ou supprimer certaines données si votre sélection initiale n’était pas adéquate.</a:t>
            </a:r>
          </a:p>
          <a:p>
            <a:r>
              <a:rPr lang="fr-FR" dirty="0"/>
              <a:t>A l’étape « </a:t>
            </a:r>
            <a:r>
              <a:rPr lang="fr-FR" dirty="0" err="1"/>
              <a:t>É</a:t>
            </a:r>
            <a:r>
              <a:rPr lang="fr-FR" dirty="0"/>
              <a:t>	</a:t>
            </a:r>
            <a:r>
              <a:rPr lang="fr-FR" dirty="0" err="1"/>
              <a:t>léments</a:t>
            </a:r>
            <a:r>
              <a:rPr lang="fr-FR" dirty="0"/>
              <a:t> du diagramme », vous pourrez précisez les titres et l’emplacement d’une éventuelle légende.</a:t>
            </a:r>
          </a:p>
          <a:p>
            <a:r>
              <a:rPr lang="fr-FR" dirty="0"/>
              <a:t>Tous les éléments </a:t>
            </a:r>
            <a:r>
              <a:rPr lang="fr-FR"/>
              <a:t>du graphique </a:t>
            </a:r>
            <a:r>
              <a:rPr lang="fr-FR" dirty="0"/>
              <a:t>peuvent être modifiés par la suite mais il est préférable de bien faire le paramétrage dès le départ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6698B1E-3F80-AA4B-9440-B49D0AF41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https://www.univ-montp3.fr/miap/ens/info/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945EB56-7E2E-8140-BD53-A93D3ECD0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pPr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00470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3">
            <a:extLst>
              <a:ext uri="{FF2B5EF4-FFF2-40B4-BE49-F238E27FC236}">
                <a16:creationId xmlns:a16="http://schemas.microsoft.com/office/drawing/2014/main" id="{F2779271-F72E-0144-B828-9D8EEABDEB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Le tableur</a:t>
            </a:r>
          </a:p>
        </p:txBody>
      </p:sp>
      <p:sp>
        <p:nvSpPr>
          <p:cNvPr id="33794" name="Espace réservé du numéro de diapositive 4">
            <a:extLst>
              <a:ext uri="{FF2B5EF4-FFF2-40B4-BE49-F238E27FC236}">
                <a16:creationId xmlns:a16="http://schemas.microsoft.com/office/drawing/2014/main" id="{E3DE5239-174B-4D4E-B044-DB4B3F9D63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ct val="20000"/>
              </a:spcBef>
              <a:buClr>
                <a:srgbClr val="FF8103"/>
              </a:buClr>
              <a:buFont typeface="Symbol" pitchFamily="2" charset="2"/>
              <a:buChar char="·"/>
              <a:defRPr kumimoji="1" sz="3200">
                <a:solidFill>
                  <a:srgbClr val="3366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rgbClr val="FF8103"/>
              </a:buClr>
              <a:buFont typeface="Symbol" pitchFamily="2" charset="2"/>
              <a:buChar char="·"/>
              <a:defRPr kumimoji="1" sz="28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rgbClr val="FF8103"/>
              </a:buClr>
              <a:buFont typeface="Symbol" pitchFamily="2" charset="2"/>
              <a:buChar char="·"/>
              <a:defRPr kumimoji="1" sz="2400">
                <a:solidFill>
                  <a:srgbClr val="8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rgbClr val="FF8103"/>
              </a:buClr>
              <a:buFont typeface="Symbol" pitchFamily="2" charset="2"/>
              <a:buChar char="·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rgbClr val="FF8103"/>
              </a:buClr>
              <a:buFont typeface="Symbol" pitchFamily="2" charset="2"/>
              <a:buChar char="·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8103"/>
              </a:buClr>
              <a:buFont typeface="Symbol" pitchFamily="2" charset="2"/>
              <a:buChar char="·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8103"/>
              </a:buClr>
              <a:buFont typeface="Symbol" pitchFamily="2" charset="2"/>
              <a:buChar char="·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8103"/>
              </a:buClr>
              <a:buFont typeface="Symbol" pitchFamily="2" charset="2"/>
              <a:buChar char="·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8103"/>
              </a:buClr>
              <a:buFont typeface="Symbol" pitchFamily="2" charset="2"/>
              <a:buChar char="·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kumimoji="0" lang="fr-FR" altLang="fr-FR" sz="1400">
                <a:solidFill>
                  <a:schemeClr val="bg2"/>
                </a:solidFill>
              </a:rPr>
              <a:t>Page </a:t>
            </a:r>
            <a:fld id="{6ECB9C72-DF2C-DE4B-8C8A-8C107842AAF3}" type="slidenum">
              <a:rPr kumimoji="0" lang="fr-FR" altLang="fr-FR" sz="1400" smtClean="0">
                <a:solidFill>
                  <a:schemeClr val="bg2"/>
                </a:solidFill>
              </a:rPr>
              <a:pPr>
                <a:lnSpc>
                  <a:spcPct val="100000"/>
                </a:lnSpc>
                <a:spcBef>
                  <a:spcPct val="50000"/>
                </a:spcBef>
                <a:buClrTx/>
                <a:buFontTx/>
                <a:buNone/>
              </a:pPr>
              <a:t>9</a:t>
            </a:fld>
            <a:endParaRPr kumimoji="0" lang="fr-FR" altLang="fr-FR" sz="1400">
              <a:solidFill>
                <a:schemeClr val="bg2"/>
              </a:solidFill>
            </a:endParaRPr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2514B8AB-D899-A34C-B5BF-DB28FBDEF2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fr-FR" altLang="fr-FR" dirty="0">
                <a:latin typeface="QTTheatre" pitchFamily="2" charset="0"/>
                <a:ea typeface="ＭＳ Ｐゴシック" panose="020B0600070205080204" pitchFamily="34" charset="-128"/>
              </a:rPr>
              <a:t>Formule</a:t>
            </a:r>
          </a:p>
        </p:txBody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C4AF4EAB-EB88-D549-A7A0-0ED23533BD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0597" y="1105772"/>
            <a:ext cx="8510587" cy="5164138"/>
          </a:xfrm>
        </p:spPr>
        <p:txBody>
          <a:bodyPr>
            <a:normAutofit/>
          </a:bodyPr>
          <a:lstStyle/>
          <a:p>
            <a:pPr>
              <a:buFont typeface="Symbol" pitchFamily="2" charset="2"/>
              <a:buNone/>
            </a:pPr>
            <a:r>
              <a:rPr lang="fr-FR" altLang="fr-FR" dirty="0">
                <a:ea typeface="ＭＳ Ｐゴシック" panose="020B0600070205080204" pitchFamily="34" charset="-128"/>
              </a:rPr>
              <a:t>Expression qui renvoie un nombre ou du texte</a:t>
            </a:r>
          </a:p>
          <a:p>
            <a:pPr lvl="1" algn="just"/>
            <a:r>
              <a:rPr lang="fr-FR" altLang="fr-FR" dirty="0">
                <a:ea typeface="ＭＳ Ｐゴシック" panose="020B0600070205080204" pitchFamily="34" charset="-128"/>
              </a:rPr>
              <a:t>Commence par le signe =</a:t>
            </a:r>
          </a:p>
          <a:p>
            <a:pPr lvl="1" algn="just"/>
            <a:r>
              <a:rPr lang="fr-FR" altLang="fr-FR" dirty="0">
                <a:ea typeface="ＭＳ Ｐゴシック" panose="020B0600070205080204" pitchFamily="34" charset="-128"/>
              </a:rPr>
              <a:t>Valeur dans la cellule, expression dans la ligne de saisie.</a:t>
            </a:r>
          </a:p>
          <a:p>
            <a:pPr lvl="1" algn="just"/>
            <a:endParaRPr lang="fr-FR" altLang="fr-FR" dirty="0">
              <a:ea typeface="ＭＳ Ｐゴシック" panose="020B0600070205080204" pitchFamily="34" charset="-128"/>
            </a:endParaRPr>
          </a:p>
          <a:p>
            <a:pPr lvl="1" algn="just"/>
            <a:endParaRPr lang="fr-FR" altLang="fr-FR" dirty="0">
              <a:ea typeface="ＭＳ Ｐゴシック" panose="020B0600070205080204" pitchFamily="34" charset="-128"/>
            </a:endParaRPr>
          </a:p>
          <a:p>
            <a:pPr lvl="1" algn="just"/>
            <a:endParaRPr lang="fr-FR" altLang="fr-FR" dirty="0">
              <a:ea typeface="ＭＳ Ｐゴシック" panose="020B0600070205080204" pitchFamily="34" charset="-128"/>
            </a:endParaRPr>
          </a:p>
          <a:p>
            <a:pPr lvl="1" algn="just"/>
            <a:endParaRPr lang="fr-FR" altLang="fr-FR" dirty="0">
              <a:ea typeface="ＭＳ Ｐゴシック" panose="020B0600070205080204" pitchFamily="34" charset="-128"/>
            </a:endParaRPr>
          </a:p>
          <a:p>
            <a:pPr lvl="1" algn="just"/>
            <a:endParaRPr lang="fr-FR" altLang="fr-FR" dirty="0">
              <a:ea typeface="ＭＳ Ｐゴシック" panose="020B0600070205080204" pitchFamily="34" charset="-128"/>
            </a:endParaRPr>
          </a:p>
          <a:p>
            <a:pPr lvl="1" algn="just"/>
            <a:endParaRPr lang="fr-FR" altLang="fr-FR" dirty="0">
              <a:ea typeface="ＭＳ Ｐゴシック" panose="020B0600070205080204" pitchFamily="34" charset="-128"/>
            </a:endParaRPr>
          </a:p>
          <a:p>
            <a:pPr lvl="1" algn="just"/>
            <a:r>
              <a:rPr lang="fr-FR" altLang="fr-FR" dirty="0">
                <a:ea typeface="ＭＳ Ｐゴシック" panose="020B0600070205080204" pitchFamily="34" charset="-128"/>
              </a:rPr>
              <a:t>Exemples : </a:t>
            </a:r>
          </a:p>
          <a:p>
            <a:pPr lvl="2" algn="just">
              <a:buFont typeface="Symbol" pitchFamily="2" charset="2"/>
              <a:buNone/>
            </a:pPr>
            <a:r>
              <a:rPr lang="fr-FR" altLang="fr-FR" dirty="0">
                <a:ea typeface="ＭＳ Ｐゴシック" panose="020B0600070205080204" pitchFamily="34" charset="-128"/>
              </a:rPr>
              <a:t>= 12 + 3	           = A1*18          = A8 + B1</a:t>
            </a:r>
          </a:p>
          <a:p>
            <a:pPr lvl="2" algn="just">
              <a:buFont typeface="Symbol" pitchFamily="2" charset="2"/>
              <a:buNone/>
            </a:pPr>
            <a:r>
              <a:rPr lang="fr-FR" altLang="fr-FR" dirty="0">
                <a:ea typeface="ＭＳ Ｐゴシック" panose="020B0600070205080204" pitchFamily="34" charset="-128"/>
              </a:rPr>
              <a:t>= "Cher Monsieur" &amp; C3</a:t>
            </a:r>
          </a:p>
        </p:txBody>
      </p:sp>
      <p:pic>
        <p:nvPicPr>
          <p:cNvPr id="33797" name="Picture 4" descr="capture">
            <a:extLst>
              <a:ext uri="{FF2B5EF4-FFF2-40B4-BE49-F238E27FC236}">
                <a16:creationId xmlns:a16="http://schemas.microsoft.com/office/drawing/2014/main" id="{3E2B9162-0155-7945-9664-A39FA22E07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304" y="2190880"/>
            <a:ext cx="4381500" cy="196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52042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1850</TotalTime>
  <Words>491</Words>
  <Application>Microsoft Macintosh PowerPoint</Application>
  <PresentationFormat>Affichage à l'écran (4:3)</PresentationFormat>
  <Paragraphs>88</Paragraphs>
  <Slides>12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20" baseType="lpstr">
      <vt:lpstr>ＭＳ Ｐゴシック</vt:lpstr>
      <vt:lpstr>Arial</vt:lpstr>
      <vt:lpstr>Avenir Book</vt:lpstr>
      <vt:lpstr>Calibri</vt:lpstr>
      <vt:lpstr>QTTheatre</vt:lpstr>
      <vt:lpstr>Symbol</vt:lpstr>
      <vt:lpstr>Times New Roman</vt:lpstr>
      <vt:lpstr>Thème Office</vt:lpstr>
      <vt:lpstr>Tableur 2</vt:lpstr>
      <vt:lpstr>La semaine dernière</vt:lpstr>
      <vt:lpstr>Cette semaine</vt:lpstr>
      <vt:lpstr>Tableaux croisés dynamiques</vt:lpstr>
      <vt:lpstr>Assistant tableau croisé dynamique</vt:lpstr>
      <vt:lpstr>Assistant graphique 1</vt:lpstr>
      <vt:lpstr>Assistant graphique 2</vt:lpstr>
      <vt:lpstr>Assistant graphique fin</vt:lpstr>
      <vt:lpstr>Formule</vt:lpstr>
      <vt:lpstr>Les fonctions</vt:lpstr>
      <vt:lpstr>Assistant fonction</vt:lpstr>
      <vt:lpstr>Assistant fonction 2/2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bringay@gmail.com</dc:creator>
  <cp:lastModifiedBy>Tartan Pion</cp:lastModifiedBy>
  <cp:revision>206</cp:revision>
  <cp:lastPrinted>2019-10-29T21:06:51Z</cp:lastPrinted>
  <dcterms:created xsi:type="dcterms:W3CDTF">2016-06-22T20:29:37Z</dcterms:created>
  <dcterms:modified xsi:type="dcterms:W3CDTF">2020-10-20T12:28:38Z</dcterms:modified>
</cp:coreProperties>
</file>