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30" r:id="rId2"/>
    <p:sldId id="294" r:id="rId3"/>
    <p:sldId id="297" r:id="rId4"/>
    <p:sldId id="298" r:id="rId5"/>
    <p:sldId id="331" r:id="rId6"/>
    <p:sldId id="303" r:id="rId7"/>
    <p:sldId id="300" r:id="rId8"/>
    <p:sldId id="295" r:id="rId9"/>
    <p:sldId id="301" r:id="rId10"/>
    <p:sldId id="30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30" autoAdjust="0"/>
    <p:restoredTop sz="71970"/>
  </p:normalViewPr>
  <p:slideViewPr>
    <p:cSldViewPr snapToGrid="0" snapToObjects="1">
      <p:cViewPr varScale="1">
        <p:scale>
          <a:sx n="84" d="100"/>
          <a:sy n="84" d="100"/>
        </p:scale>
        <p:origin x="3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14/10/2022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14/10/2022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1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573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Passage IPv4 à IPv6 : augmentation de la taille des adresses rendu nécessaire par l’accroissement du réseau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700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Passage IPv4 à IPv6 : augmentation de la taille des adresses rendu nécessaire par l’accroissement du réseau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580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Certaines traces peuvent être effacées mais s’agissant des cookies, il faudra préciser accord lors visite suivante d’un site mettant en œuvre RGPD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564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Recherche d’information sur le web (implique une recherche dans internet)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730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Importance de la qualité des sources pour un travail universitaire</a:t>
            </a:r>
          </a:p>
          <a:p>
            <a:endParaRPr lang="fr-FR" dirty="0"/>
          </a:p>
          <a:p>
            <a:r>
              <a:rPr lang="fr-FR" dirty="0"/>
              <a:t>Rappel : pensez à citer vos sources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87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ann.org/fr/blogs/details/the-first-message-transmission-29-10-2019-fr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montp3.f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univ-montp3.fr/miap/ens/info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652963"/>
            <a:ext cx="6477000" cy="550862"/>
          </a:xfrm>
        </p:spPr>
        <p:txBody>
          <a:bodyPr/>
          <a:lstStyle/>
          <a:p>
            <a:pPr algn="r">
              <a:lnSpc>
                <a:spcPct val="90000"/>
              </a:lnSpc>
              <a:buFont typeface="Wingdings" charset="0"/>
              <a:buNone/>
            </a:pPr>
            <a:r>
              <a:rPr lang="fr-FR" dirty="0">
                <a:latin typeface="Tahoma" charset="0"/>
              </a:rPr>
              <a:t>Stage – Semaine 5</a:t>
            </a:r>
          </a:p>
        </p:txBody>
      </p:sp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1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719697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F501A-202F-EB44-AAAB-DB4305932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Dans le TD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3BC78-C672-8F42-8760-4000C550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zoom sur des requêtes dans un moteur de recherche</a:t>
            </a:r>
          </a:p>
          <a:p>
            <a:pPr lvl="1"/>
            <a:r>
              <a:rPr lang="fr-FR" dirty="0"/>
              <a:t>But = réduire le nombre de réponses et obtenir des réponses plus précises</a:t>
            </a:r>
          </a:p>
          <a:p>
            <a:r>
              <a:rPr lang="fr-FR" dirty="0"/>
              <a:t>Réflexion sur la qualité des sites consultés :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B20909-E9FE-E44F-B227-32AA3860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D95725-4A8D-004C-A54C-C097F69F5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529" y="3390469"/>
            <a:ext cx="7355494" cy="75713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fr-FR" dirty="0">
                <a:latin typeface="Tahoma" pitchFamily="34" charset="0"/>
                <a:cs typeface="Tahoma" pitchFamily="34" charset="0"/>
              </a:rPr>
              <a:t>La qualité des ressources est très variable.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fr-FR" dirty="0">
                <a:latin typeface="Tahoma" pitchFamily="34" charset="0"/>
                <a:cs typeface="Tahoma" pitchFamily="34" charset="0"/>
              </a:rPr>
              <a:t>C</a:t>
            </a:r>
            <a:r>
              <a:rPr kumimoji="1" lang="fr-FR" altLang="fr-FR" dirty="0">
                <a:latin typeface="Tahoma" pitchFamily="34" charset="0"/>
                <a:cs typeface="Tahoma" pitchFamily="34" charset="0"/>
              </a:rPr>
              <a:t>’</a:t>
            </a:r>
            <a:r>
              <a:rPr kumimoji="1" lang="fr-FR" dirty="0">
                <a:latin typeface="Tahoma" pitchFamily="34" charset="0"/>
                <a:cs typeface="Tahoma" pitchFamily="34" charset="0"/>
              </a:rPr>
              <a:t>est l</a:t>
            </a:r>
            <a:r>
              <a:rPr kumimoji="1" lang="fr-FR" altLang="fr-FR" dirty="0">
                <a:latin typeface="Tahoma" pitchFamily="34" charset="0"/>
                <a:cs typeface="Tahoma" pitchFamily="34" charset="0"/>
              </a:rPr>
              <a:t>’</a:t>
            </a:r>
            <a:r>
              <a:rPr kumimoji="1" lang="fr-FR" dirty="0">
                <a:latin typeface="Tahoma" pitchFamily="34" charset="0"/>
                <a:cs typeface="Tahoma" pitchFamily="34" charset="0"/>
              </a:rPr>
              <a:t>internaute qui doit la juger.</a:t>
            </a:r>
          </a:p>
        </p:txBody>
      </p:sp>
    </p:spTree>
    <p:extLst>
      <p:ext uri="{BB962C8B-B14F-4D97-AF65-F5344CB8AC3E}">
        <p14:creationId xmlns:p14="http://schemas.microsoft.com/office/powerpoint/2010/main" val="62658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69" y="1196752"/>
            <a:ext cx="8491815" cy="936104"/>
          </a:xfrm>
        </p:spPr>
        <p:txBody>
          <a:bodyPr/>
          <a:lstStyle/>
          <a:p>
            <a:r>
              <a:rPr lang="fr-FR" cap="none" dirty="0"/>
              <a:t>Est-ce qu’internet = web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4AB7C-909F-3648-A77A-2BC16FF8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889760"/>
            <a:ext cx="8491815" cy="41824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fr-FR" dirty="0"/>
              <a:t>NON</a:t>
            </a:r>
          </a:p>
          <a:p>
            <a:pPr lvl="1">
              <a:lnSpc>
                <a:spcPct val="110000"/>
              </a:lnSpc>
            </a:pPr>
            <a:r>
              <a:rPr lang="fr-FR" dirty="0"/>
              <a:t>Internet = réseau physique mondial d’ordinateurs (ou plus précisément réseau de réseaux) 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Internet à plus de 50 ans !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Le 29 octobre 1969, premier transfert (du texte « lo ») entre machines connectées à distance dans le cadre du projet ARPANET, </a:t>
            </a:r>
            <a:r>
              <a:rPr lang="fr-FR" dirty="0" err="1"/>
              <a:t>pré-version</a:t>
            </a:r>
            <a:r>
              <a:rPr lang="fr-FR" dirty="0"/>
              <a:t> d’internet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Voir par exemple le </a:t>
            </a:r>
            <a:r>
              <a:rPr lang="fr-FR" dirty="0">
                <a:hlinkClick r:id="rId2"/>
              </a:rPr>
              <a:t>site de l’ICANN</a:t>
            </a:r>
            <a:endParaRPr lang="fr-FR" dirty="0"/>
          </a:p>
          <a:p>
            <a:pPr lvl="2">
              <a:lnSpc>
                <a:spcPct val="110000"/>
              </a:lnSpc>
            </a:pPr>
            <a:endParaRPr lang="fr-FR" dirty="0"/>
          </a:p>
          <a:p>
            <a:pPr lvl="1">
              <a:lnSpc>
                <a:spcPct val="110000"/>
              </a:lnSpc>
            </a:pPr>
            <a:r>
              <a:rPr lang="fr-FR" dirty="0"/>
              <a:t>Web (World Wide Web) = réseau d’informations constitués des documents mis à disposition sur les serveurs d’internet et reliés par les hyperliens qu’ils contiennent.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Créé au début des années 1990</a:t>
            </a:r>
          </a:p>
        </p:txBody>
      </p:sp>
    </p:spTree>
    <p:extLst>
      <p:ext uri="{BB962C8B-B14F-4D97-AF65-F5344CB8AC3E}">
        <p14:creationId xmlns:p14="http://schemas.microsoft.com/office/powerpoint/2010/main" val="23124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Rappels : client-serveur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Principe de base :</a:t>
            </a:r>
          </a:p>
          <a:p>
            <a:pPr lvl="1"/>
            <a:r>
              <a:rPr lang="fr-FR" dirty="0"/>
              <a:t>Un ordinateur (le client) demande un service (exemple : une page web) à un serveur</a:t>
            </a:r>
          </a:p>
          <a:p>
            <a:pPr lvl="1"/>
            <a:r>
              <a:rPr lang="fr-FR" dirty="0"/>
              <a:t>L’échange est effectué en suivant un ou des </a:t>
            </a:r>
            <a:r>
              <a:rPr lang="fr-FR" dirty="0">
                <a:solidFill>
                  <a:srgbClr val="3130FE"/>
                </a:solidFill>
              </a:rPr>
              <a:t>protocoles, langages</a:t>
            </a:r>
            <a:r>
              <a:rPr lang="fr-FR" dirty="0"/>
              <a:t> gérant le dialogue entre machines</a:t>
            </a:r>
          </a:p>
          <a:p>
            <a:r>
              <a:rPr lang="fr-FR" dirty="0"/>
              <a:t>Quelques protocoles :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IP</a:t>
            </a:r>
            <a:r>
              <a:rPr lang="fr-FR" dirty="0"/>
              <a:t> (Internet Protocol) : gestion d'internet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http</a:t>
            </a:r>
            <a:r>
              <a:rPr lang="fr-FR" dirty="0"/>
              <a:t> (HyperText Transfert Protocol) : gestion web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https</a:t>
            </a:r>
            <a:r>
              <a:rPr lang="fr-FR" dirty="0"/>
              <a:t> : idem sécurisé (crypté)</a:t>
            </a:r>
          </a:p>
          <a:p>
            <a:pPr lvl="1"/>
            <a:r>
              <a:rPr lang="fr-FR" dirty="0" err="1">
                <a:solidFill>
                  <a:srgbClr val="3130FE"/>
                </a:solidFill>
              </a:rPr>
              <a:t>imap</a:t>
            </a:r>
            <a:r>
              <a:rPr lang="fr-FR" dirty="0"/>
              <a:t> (Interactive Message Access Protocol) : accès à des messageries électroniques à partir de logiciels clients</a:t>
            </a:r>
          </a:p>
          <a:p>
            <a:pPr lvl="1"/>
            <a:r>
              <a:rPr lang="fr-FR" dirty="0" err="1">
                <a:solidFill>
                  <a:srgbClr val="3130FE"/>
                </a:solidFill>
              </a:rPr>
              <a:t>smtp</a:t>
            </a:r>
            <a:r>
              <a:rPr lang="fr-FR" dirty="0"/>
              <a:t> (Simple Mail Transfer Protocol) : envoi de mails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ftp</a:t>
            </a:r>
            <a:r>
              <a:rPr lang="fr-FR" dirty="0"/>
              <a:t> (File Transfert Protocol) : transfert de fichiers (utile quand vous hébergez un site web chez un fournisseur de services)</a:t>
            </a:r>
          </a:p>
          <a:p>
            <a:r>
              <a:rPr lang="fr-FR" dirty="0"/>
              <a:t>Remarque : pare-feu : permet de gérer les protocoles autorisées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84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Adressage IP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167043"/>
            <a:ext cx="8491815" cy="5510057"/>
          </a:xfrm>
        </p:spPr>
        <p:txBody>
          <a:bodyPr>
            <a:normAutofit/>
          </a:bodyPr>
          <a:lstStyle/>
          <a:p>
            <a:r>
              <a:rPr lang="fr-FR" dirty="0"/>
              <a:t>Nécessité de localisation : chaque ordinateur est associée à une adresse l’identifiant gérée par le protocole IP</a:t>
            </a:r>
          </a:p>
          <a:p>
            <a:pPr lvl="1"/>
            <a:r>
              <a:rPr lang="fr-FR" dirty="0"/>
              <a:t>Adresse IP = suite de 32 bits (représentés sous forme de 4 blocs de nombres entre 0 et 255 (8 bits)) en IPv4 </a:t>
            </a:r>
            <a:br>
              <a:rPr lang="fr-FR" dirty="0"/>
            </a:br>
            <a:r>
              <a:rPr lang="fr-FR" dirty="0"/>
              <a:t>ou 128bits en IPv6 en cours de déploiement)</a:t>
            </a:r>
          </a:p>
          <a:p>
            <a:pPr lvl="1"/>
            <a:r>
              <a:rPr lang="fr-FR" dirty="0"/>
              <a:t>Exemples : 193.52.137.213, 10.3.7.12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93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ADRESSAGE HTTP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019331"/>
            <a:ext cx="8491815" cy="5838669"/>
          </a:xfrm>
        </p:spPr>
        <p:txBody>
          <a:bodyPr>
            <a:normAutofit/>
          </a:bodyPr>
          <a:lstStyle/>
          <a:p>
            <a:r>
              <a:rPr lang="fr-FR" sz="2000" dirty="0"/>
              <a:t>Pour le protocole http, localisation d’une page web via</a:t>
            </a:r>
            <a:br>
              <a:rPr lang="fr-FR" sz="2000" dirty="0"/>
            </a:br>
            <a:r>
              <a:rPr lang="fr-FR" sz="2000" dirty="0"/>
              <a:t>URL (Uniform Resource Locator)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>
              <a:spcBef>
                <a:spcPts val="0"/>
              </a:spcBef>
            </a:pPr>
            <a:endParaRPr lang="fr-FR" dirty="0"/>
          </a:p>
          <a:p>
            <a:r>
              <a:rPr lang="fr-FR" sz="2000" dirty="0"/>
              <a:t>Un site web = ensemble de pages web dont l’URL débute par un même début, appelé racine du site ou URL du site.</a:t>
            </a:r>
          </a:p>
          <a:p>
            <a:pPr lvl="1"/>
            <a:r>
              <a:rPr lang="fr-FR" sz="2000" dirty="0"/>
              <a:t>Exemples :</a:t>
            </a:r>
          </a:p>
          <a:p>
            <a:pPr lvl="2"/>
            <a:r>
              <a:rPr lang="fr-FR" sz="2000" dirty="0">
                <a:solidFill>
                  <a:schemeClr val="folHlink"/>
                </a:solidFill>
                <a:hlinkClick r:id="rId3"/>
              </a:rPr>
              <a:t>http://</a:t>
            </a:r>
            <a:r>
              <a:rPr lang="fr-FR" sz="2000" dirty="0">
                <a:solidFill>
                  <a:schemeClr val="accent1"/>
                </a:solidFill>
                <a:hlinkClick r:id="rId3"/>
              </a:rPr>
              <a:t>www.univ-montp3.fr/</a:t>
            </a:r>
            <a:r>
              <a:rPr lang="fr-FR" sz="2000" dirty="0">
                <a:solidFill>
                  <a:schemeClr val="accent1"/>
                </a:solidFill>
              </a:rPr>
              <a:t> : </a:t>
            </a:r>
            <a:r>
              <a:rPr lang="fr-FR" sz="2000" dirty="0"/>
              <a:t>site de l’université</a:t>
            </a:r>
          </a:p>
          <a:p>
            <a:pPr lvl="2"/>
            <a:r>
              <a:rPr lang="fr-FR" sz="2000" dirty="0">
                <a:solidFill>
                  <a:schemeClr val="folHlink"/>
                </a:solidFill>
                <a:hlinkClick r:id="rId4"/>
              </a:rPr>
              <a:t>http://www.univ-montp3.fr/miap/ens/info/</a:t>
            </a:r>
            <a:r>
              <a:rPr lang="fr-FR" sz="2000" dirty="0">
                <a:solidFill>
                  <a:srgbClr val="3333FF"/>
                </a:solidFill>
              </a:rPr>
              <a:t> </a:t>
            </a:r>
            <a:r>
              <a:rPr lang="fr-FR" sz="2000" dirty="0"/>
              <a:t>site des enseignements d’informatique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CE36861D-8251-5747-AFB9-82E044072C9D}"/>
              </a:ext>
            </a:extLst>
          </p:cNvPr>
          <p:cNvGrpSpPr/>
          <p:nvPr/>
        </p:nvGrpSpPr>
        <p:grpSpPr>
          <a:xfrm>
            <a:off x="1050382" y="1601483"/>
            <a:ext cx="7375162" cy="2448003"/>
            <a:chOff x="343404" y="3080621"/>
            <a:chExt cx="8800596" cy="3074041"/>
          </a:xfrm>
        </p:grpSpPr>
        <p:pic>
          <p:nvPicPr>
            <p:cNvPr id="13" name="Picture 25">
              <a:extLst>
                <a:ext uri="{FF2B5EF4-FFF2-40B4-BE49-F238E27FC236}">
                  <a16:creationId xmlns:a16="http://schemas.microsoft.com/office/drawing/2014/main" id="{68D43F38-1466-AD4A-818C-BCD7BE75D8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693" y="3964209"/>
              <a:ext cx="2192566" cy="2084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0B16B1A4-1CA8-724D-B9EC-E4A7E4E4B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7034" y="4019654"/>
              <a:ext cx="7046966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>
                  <a:solidFill>
                    <a:schemeClr val="folHlink"/>
                  </a:solidFill>
                </a:rPr>
                <a:t>http://</a:t>
              </a:r>
              <a:r>
                <a:rPr lang="fr-FR" dirty="0">
                  <a:solidFill>
                    <a:schemeClr val="accent1"/>
                  </a:solidFill>
                </a:rPr>
                <a:t>www.univ-montp3.fr/</a:t>
              </a:r>
              <a:r>
                <a:rPr lang="fr-FR" dirty="0" err="1">
                  <a:solidFill>
                    <a:srgbClr val="3333FF"/>
                  </a:solidFill>
                </a:rPr>
                <a:t>miap</a:t>
              </a:r>
              <a:r>
                <a:rPr lang="fr-FR" dirty="0">
                  <a:solidFill>
                    <a:srgbClr val="3333FF"/>
                  </a:solidFill>
                </a:rPr>
                <a:t>/</a:t>
              </a:r>
              <a:r>
                <a:rPr lang="fr-FR" dirty="0" err="1">
                  <a:solidFill>
                    <a:srgbClr val="3333FF"/>
                  </a:solidFill>
                </a:rPr>
                <a:t>ens</a:t>
              </a:r>
              <a:r>
                <a:rPr lang="fr-FR" dirty="0">
                  <a:solidFill>
                    <a:srgbClr val="3333FF"/>
                  </a:solidFill>
                </a:rPr>
                <a:t>/info/</a:t>
              </a:r>
              <a:r>
                <a:rPr lang="fr-FR" dirty="0" err="1">
                  <a:solidFill>
                    <a:srgbClr val="3333FF"/>
                  </a:solidFill>
                </a:rPr>
                <a:t>index.htm</a:t>
              </a:r>
              <a:endParaRPr lang="fr-FR" dirty="0">
                <a:solidFill>
                  <a:srgbClr val="3333FF"/>
                </a:solidFill>
              </a:endParaRPr>
            </a:p>
          </p:txBody>
        </p:sp>
        <p:pic>
          <p:nvPicPr>
            <p:cNvPr id="12" name="Picture 24" descr="im">
              <a:extLst>
                <a:ext uri="{FF2B5EF4-FFF2-40B4-BE49-F238E27FC236}">
                  <a16:creationId xmlns:a16="http://schemas.microsoft.com/office/drawing/2014/main" id="{7B237C53-E356-C44D-96E4-92AF5EDC0E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61874" y="4665657"/>
              <a:ext cx="3326422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26">
              <a:extLst>
                <a:ext uri="{FF2B5EF4-FFF2-40B4-BE49-F238E27FC236}">
                  <a16:creationId xmlns:a16="http://schemas.microsoft.com/office/drawing/2014/main" id="{591DFEF7-CB54-3F4D-B121-509D8DA7D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404" y="5692997"/>
              <a:ext cx="235638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dirty="0">
                  <a:latin typeface="Times New Roman" charset="0"/>
                  <a:ea typeface="ＭＳ Ｐゴシック" charset="0"/>
                  <a:cs typeface="ＭＳ Ｐゴシック" charset="0"/>
                </a:rPr>
                <a:t>Serveur du site</a:t>
              </a:r>
            </a:p>
          </p:txBody>
        </p: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E81495A-EE48-BB4E-AD38-E1FF32E0252A}"/>
                </a:ext>
              </a:extLst>
            </p:cNvPr>
            <p:cNvGrpSpPr/>
            <p:nvPr/>
          </p:nvGrpSpPr>
          <p:grpSpPr>
            <a:xfrm>
              <a:off x="2000206" y="3236819"/>
              <a:ext cx="2562225" cy="874940"/>
              <a:chOff x="2209800" y="5564188"/>
              <a:chExt cx="2562225" cy="874940"/>
            </a:xfrm>
          </p:grpSpPr>
          <p:sp>
            <p:nvSpPr>
              <p:cNvPr id="17" name="Text Box 10">
                <a:extLst>
                  <a:ext uri="{FF2B5EF4-FFF2-40B4-BE49-F238E27FC236}">
                    <a16:creationId xmlns:a16="http://schemas.microsoft.com/office/drawing/2014/main" id="{06C691F6-99CC-5C43-8E86-A81A52269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9800" y="5564188"/>
                <a:ext cx="25622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Nom de la machine</a:t>
                </a:r>
              </a:p>
            </p:txBody>
          </p:sp>
          <p:sp>
            <p:nvSpPr>
              <p:cNvPr id="18" name="Line 11">
                <a:extLst>
                  <a:ext uri="{FF2B5EF4-FFF2-40B4-BE49-F238E27FC236}">
                    <a16:creationId xmlns:a16="http://schemas.microsoft.com/office/drawing/2014/main" id="{108E5C6B-0438-8841-B013-F6EBA633D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0743" y="6009408"/>
                <a:ext cx="0" cy="429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4A028DA0-2986-214B-803A-6C1D0986A2A1}"/>
                </a:ext>
              </a:extLst>
            </p:cNvPr>
            <p:cNvGrpSpPr/>
            <p:nvPr/>
          </p:nvGrpSpPr>
          <p:grpSpPr>
            <a:xfrm>
              <a:off x="3024424" y="3431737"/>
              <a:ext cx="1928813" cy="742857"/>
              <a:chOff x="3555072" y="2488505"/>
              <a:chExt cx="1928813" cy="742857"/>
            </a:xfrm>
          </p:grpSpPr>
          <p:sp>
            <p:nvSpPr>
              <p:cNvPr id="20" name="Text Box 12">
                <a:extLst>
                  <a:ext uri="{FF2B5EF4-FFF2-40B4-BE49-F238E27FC236}">
                    <a16:creationId xmlns:a16="http://schemas.microsoft.com/office/drawing/2014/main" id="{D507C3E1-54CC-1E48-A886-5FF605E4D6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5072" y="2488505"/>
                <a:ext cx="192881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Sous-domaine</a:t>
                </a:r>
              </a:p>
            </p:txBody>
          </p:sp>
          <p:sp>
            <p:nvSpPr>
              <p:cNvPr id="21" name="Line 14">
                <a:extLst>
                  <a:ext uri="{FF2B5EF4-FFF2-40B4-BE49-F238E27FC236}">
                    <a16:creationId xmlns:a16="http://schemas.microsoft.com/office/drawing/2014/main" id="{62F398D5-E6AB-9B45-97E7-C89B2AE22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19925" y="2901702"/>
                <a:ext cx="1" cy="3296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22E0FC79-428F-B242-8DCB-C17550F5329D}"/>
                </a:ext>
              </a:extLst>
            </p:cNvPr>
            <p:cNvGrpSpPr/>
            <p:nvPr/>
          </p:nvGrpSpPr>
          <p:grpSpPr>
            <a:xfrm>
              <a:off x="4664009" y="3080621"/>
              <a:ext cx="2726308" cy="985402"/>
              <a:chOff x="5877942" y="4652963"/>
              <a:chExt cx="2726308" cy="985402"/>
            </a:xfrm>
          </p:grpSpPr>
          <p:sp>
            <p:nvSpPr>
              <p:cNvPr id="23" name="Line 13">
                <a:extLst>
                  <a:ext uri="{FF2B5EF4-FFF2-40B4-BE49-F238E27FC236}">
                    <a16:creationId xmlns:a16="http://schemas.microsoft.com/office/drawing/2014/main" id="{CF961E75-2D56-8346-8956-1D3B7D47F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877942" y="5148262"/>
                <a:ext cx="1056258" cy="4901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4" name="Text Box 15">
                <a:extLst>
                  <a:ext uri="{FF2B5EF4-FFF2-40B4-BE49-F238E27FC236}">
                    <a16:creationId xmlns:a16="http://schemas.microsoft.com/office/drawing/2014/main" id="{C61CAFB1-8023-8D49-982D-E0FF6CCCC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94425" y="4652963"/>
                <a:ext cx="24098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Domaine (France)</a:t>
                </a:r>
              </a:p>
            </p:txBody>
          </p:sp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2D7A95F6-B7C3-E042-A0D8-48078EA8AE0D}"/>
                </a:ext>
              </a:extLst>
            </p:cNvPr>
            <p:cNvGrpSpPr/>
            <p:nvPr/>
          </p:nvGrpSpPr>
          <p:grpSpPr>
            <a:xfrm>
              <a:off x="504826" y="3192993"/>
              <a:ext cx="1887437" cy="883691"/>
              <a:chOff x="609600" y="5564188"/>
              <a:chExt cx="1887437" cy="883691"/>
            </a:xfrm>
          </p:grpSpPr>
          <p:sp>
            <p:nvSpPr>
              <p:cNvPr id="26" name="Text Box 16">
                <a:extLst>
                  <a:ext uri="{FF2B5EF4-FFF2-40B4-BE49-F238E27FC236}">
                    <a16:creationId xmlns:a16="http://schemas.microsoft.com/office/drawing/2014/main" id="{02B71E6A-9375-FF4F-8585-5903CC9D51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5564188"/>
                <a:ext cx="135255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chemeClr val="folHlink"/>
                    </a:solidFill>
                  </a:rPr>
                  <a:t>Protocole</a:t>
                </a:r>
              </a:p>
            </p:txBody>
          </p:sp>
          <p:sp>
            <p:nvSpPr>
              <p:cNvPr id="27" name="Line 17">
                <a:extLst>
                  <a:ext uri="{FF2B5EF4-FFF2-40B4-BE49-F238E27FC236}">
                    <a16:creationId xmlns:a16="http://schemas.microsoft.com/office/drawing/2014/main" id="{B6765D81-69BF-6648-A136-1A5BB888C6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06437" y="6075770"/>
                <a:ext cx="990600" cy="372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B7E4EE00-7AB5-9D41-A77A-B4618A9387FC}"/>
                </a:ext>
              </a:extLst>
            </p:cNvPr>
            <p:cNvGrpSpPr/>
            <p:nvPr/>
          </p:nvGrpSpPr>
          <p:grpSpPr>
            <a:xfrm>
              <a:off x="5158572" y="4375372"/>
              <a:ext cx="3093890" cy="890097"/>
              <a:chOff x="5892067" y="4101153"/>
              <a:chExt cx="2412774" cy="683316"/>
            </a:xfrm>
          </p:grpSpPr>
          <p:sp>
            <p:nvSpPr>
              <p:cNvPr id="7" name="Text Box 18">
                <a:extLst>
                  <a:ext uri="{FF2B5EF4-FFF2-40B4-BE49-F238E27FC236}">
                    <a16:creationId xmlns:a16="http://schemas.microsoft.com/office/drawing/2014/main" id="{13BDE506-8A72-D242-AF10-A95F0DCADF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6975" y="4500938"/>
                <a:ext cx="2027866" cy="283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solidFill>
                      <a:srgbClr val="3333FF"/>
                    </a:solidFill>
                  </a:rPr>
                  <a:t>Répertoires   Fichier</a:t>
                </a:r>
              </a:p>
            </p:txBody>
          </p:sp>
          <p:sp>
            <p:nvSpPr>
              <p:cNvPr id="8" name="Line 19">
                <a:extLst>
                  <a:ext uri="{FF2B5EF4-FFF2-40B4-BE49-F238E27FC236}">
                    <a16:creationId xmlns:a16="http://schemas.microsoft.com/office/drawing/2014/main" id="{3F2F6B9F-2EB6-024B-96F8-22F7025BD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4070" y="4116222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" name="Line 21">
                <a:extLst>
                  <a:ext uri="{FF2B5EF4-FFF2-40B4-BE49-F238E27FC236}">
                    <a16:creationId xmlns:a16="http://schemas.microsoft.com/office/drawing/2014/main" id="{3DE19F07-3CF7-E245-B78F-A2C35D4AC5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892067" y="4101153"/>
                <a:ext cx="551321" cy="4597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 dirty="0"/>
              </a:p>
            </p:txBody>
          </p:sp>
          <p:sp>
            <p:nvSpPr>
              <p:cNvPr id="10" name="Line 22">
                <a:extLst>
                  <a:ext uri="{FF2B5EF4-FFF2-40B4-BE49-F238E27FC236}">
                    <a16:creationId xmlns:a16="http://schemas.microsoft.com/office/drawing/2014/main" id="{544B00C4-CB7C-C141-811B-0CCE0C411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498343" y="4221164"/>
                <a:ext cx="0" cy="3397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" name="Line 23">
                <a:extLst>
                  <a:ext uri="{FF2B5EF4-FFF2-40B4-BE49-F238E27FC236}">
                    <a16:creationId xmlns:a16="http://schemas.microsoft.com/office/drawing/2014/main" id="{01B9D80B-23BB-8B40-9A4A-2E84C641B2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187465" y="4116222"/>
                <a:ext cx="296510" cy="420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41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TraceS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/>
          </a:bodyPr>
          <a:lstStyle/>
          <a:p>
            <a:r>
              <a:rPr lang="fr-FR" dirty="0"/>
              <a:t>Lors d’une navigation sur le web, les données échangées avec les serveurs interrogés passent par des serveurs intermédiaires</a:t>
            </a:r>
          </a:p>
          <a:p>
            <a:pPr lvl="1"/>
            <a:r>
              <a:rPr lang="fr-FR" dirty="0"/>
              <a:t>Les données peuvent être lues par d’autres.</a:t>
            </a:r>
          </a:p>
          <a:p>
            <a:pPr lvl="1"/>
            <a:r>
              <a:rPr lang="fr-FR" dirty="0"/>
              <a:t>Des données peuvent être stockées : </a:t>
            </a:r>
            <a:br>
              <a:rPr lang="fr-FR" dirty="0"/>
            </a:br>
            <a:r>
              <a:rPr lang="fr-FR" sz="2000" dirty="0"/>
              <a:t>par exemple, la LCEN, Loi pour la confiance dans l’économie numérique, modifiée par décret en juillet 2021, oblige les fournisseurs de services a conserver des informations relatives à l’identité civile des utilisateurs</a:t>
            </a:r>
          </a:p>
          <a:p>
            <a:r>
              <a:rPr lang="fr-FR" dirty="0"/>
              <a:t>Autres traces</a:t>
            </a:r>
          </a:p>
          <a:p>
            <a:pPr lvl="1"/>
            <a:r>
              <a:rPr lang="fr-FR" dirty="0"/>
              <a:t>Cookies (avec RGPD – Règlement général sur la protection des données – vous connaissez !)</a:t>
            </a:r>
          </a:p>
          <a:p>
            <a:pPr lvl="1"/>
            <a:r>
              <a:rPr lang="fr-FR" dirty="0"/>
              <a:t>Historique de navigation</a:t>
            </a:r>
          </a:p>
          <a:p>
            <a:pPr lvl="1"/>
            <a:r>
              <a:rPr lang="fr-FR" dirty="0"/>
              <a:t>Métadonnées dans les fichiers</a:t>
            </a:r>
          </a:p>
          <a:p>
            <a:pPr lvl="1"/>
            <a:r>
              <a:rPr lang="fr-FR" dirty="0"/>
              <a:t>…</a:t>
            </a:r>
          </a:p>
          <a:p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33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69" y="1196752"/>
            <a:ext cx="8491815" cy="936104"/>
          </a:xfrm>
        </p:spPr>
        <p:txBody>
          <a:bodyPr/>
          <a:lstStyle/>
          <a:p>
            <a:r>
              <a:rPr lang="fr-FR" cap="none" dirty="0"/>
              <a:t>Que se passe-t-il quand on saisit l’adresse IP d’une machine au lieu de l’URL d’un site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4AB7C-909F-3648-A77A-2BC16FF8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2564903"/>
            <a:ext cx="8491815" cy="3536093"/>
          </a:xfrm>
        </p:spPr>
        <p:txBody>
          <a:bodyPr/>
          <a:lstStyle/>
          <a:p>
            <a:r>
              <a:rPr lang="fr-FR" dirty="0"/>
              <a:t>Si l’IP correspond à l’adresse d’un site web, l’adresse IP est remplacée par l’URL du site et la page d’accueil du site est affichée (d’autres mécanismes peuvent être mis en place).</a:t>
            </a:r>
          </a:p>
          <a:p>
            <a:r>
              <a:rPr lang="fr-FR" dirty="0"/>
              <a:t>Exemple : 193.52.137.213 … serveur web de l’université (mais des redirections qui mettent en alerte Firefox)</a:t>
            </a:r>
          </a:p>
        </p:txBody>
      </p:sp>
    </p:spTree>
    <p:extLst>
      <p:ext uri="{BB962C8B-B14F-4D97-AF65-F5344CB8AC3E}">
        <p14:creationId xmlns:p14="http://schemas.microsoft.com/office/powerpoint/2010/main" val="376040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60648"/>
            <a:ext cx="7416824" cy="864096"/>
          </a:xfrm>
        </p:spPr>
        <p:txBody>
          <a:bodyPr/>
          <a:lstStyle/>
          <a:p>
            <a:r>
              <a:rPr lang="fr-FR" dirty="0"/>
              <a:t>Quels outils utilisez-vous lors d’une recherche d’information sur le web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14AB7C-909F-3648-A77A-2BC16FF8D1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1268760"/>
                <a:ext cx="8491815" cy="4968552"/>
              </a:xfrm>
            </p:spPr>
            <p:txBody>
              <a:bodyPr>
                <a:normAutofit fontScale="92500" lnSpcReduction="10000"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ordinateur </a:t>
                </a:r>
                <a:r>
                  <a:rPr lang="fr-FR" sz="1600" dirty="0"/>
                  <a:t>(de bureau, portable, smartphone, …)</a:t>
                </a:r>
                <a:r>
                  <a:rPr lang="fr-FR" dirty="0"/>
                  <a:t> connecté à internet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navigateur Web : </a:t>
                </a:r>
              </a:p>
              <a:p>
                <a:pPr lvl="1"/>
                <a:r>
                  <a:rPr lang="fr-FR" dirty="0"/>
                  <a:t>Chrome, Firefox, </a:t>
                </a:r>
                <a:r>
                  <a:rPr lang="fr-FR" dirty="0" err="1"/>
                  <a:t>Edge</a:t>
                </a:r>
                <a:r>
                  <a:rPr lang="fr-FR" dirty="0"/>
                  <a:t>, Safari, Opéra, …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fr-FR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moteur de recherche : </a:t>
                </a:r>
                <a:br>
                  <a:rPr lang="fr-FR" dirty="0"/>
                </a:br>
                <a:r>
                  <a:rPr lang="fr-FR" dirty="0"/>
                  <a:t>(site contenant un index </a:t>
                </a:r>
                <a:br>
                  <a:rPr lang="fr-FR" dirty="0"/>
                </a:br>
                <a:r>
                  <a:rPr lang="fr-FR" dirty="0"/>
                  <a:t>d’une partie du web)</a:t>
                </a:r>
                <a:br>
                  <a:rPr lang="fr-FR" dirty="0"/>
                </a:br>
                <a:br>
                  <a:rPr lang="fr-FR" dirty="0"/>
                </a:br>
                <a:r>
                  <a:rPr lang="fr-FR" dirty="0"/>
                  <a:t>ou un méta-moteur de recherche</a:t>
                </a:r>
                <a:br>
                  <a:rPr lang="fr-FR" dirty="0"/>
                </a:br>
                <a:r>
                  <a:rPr lang="fr-FR" dirty="0"/>
                  <a:t>(site construisant sa réponse </a:t>
                </a:r>
                <a:br>
                  <a:rPr lang="fr-FR" dirty="0"/>
                </a:br>
                <a:r>
                  <a:rPr lang="fr-FR" dirty="0"/>
                  <a:t>en recoupant les résultats</a:t>
                </a:r>
                <a:br>
                  <a:rPr lang="fr-FR" dirty="0"/>
                </a:br>
                <a:r>
                  <a:rPr lang="fr-FR" dirty="0"/>
                  <a:t>de requêtes à différents</a:t>
                </a:r>
                <a:br>
                  <a:rPr lang="fr-FR" dirty="0"/>
                </a:br>
                <a:r>
                  <a:rPr lang="fr-FR" dirty="0"/>
                  <a:t>moteurs de recherche)</a:t>
                </a:r>
                <a:br>
                  <a:rPr lang="fr-FR" dirty="0"/>
                </a:b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r>
                  <a:rPr lang="fr-FR" dirty="0"/>
                  <a:t>Remarque : moteur de recherche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fr-FR" dirty="0"/>
                  <a:t> navigateur web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14AB7C-909F-3648-A77A-2BC16FF8D1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268760"/>
                <a:ext cx="8491815" cy="4968552"/>
              </a:xfrm>
              <a:blipFill>
                <a:blip r:embed="rId3"/>
                <a:stretch>
                  <a:fillRect l="-897" t="-22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ressources.blogdumoderateur.com/2013/01/logo-google-chrome-240x240.png">
            <a:extLst>
              <a:ext uri="{FF2B5EF4-FFF2-40B4-BE49-F238E27FC236}">
                <a16:creationId xmlns:a16="http://schemas.microsoft.com/office/drawing/2014/main" id="{41245C79-9188-9446-BB02-E27C4E240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823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tion de l'image Firefox Logo, 2017.svg.">
            <a:extLst>
              <a:ext uri="{FF2B5EF4-FFF2-40B4-BE49-F238E27FC236}">
                <a16:creationId xmlns:a16="http://schemas.microsoft.com/office/drawing/2014/main" id="{4B4F44E2-8565-D344-B55D-1FAC4BEA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479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edge&quot;">
            <a:extLst>
              <a:ext uri="{FF2B5EF4-FFF2-40B4-BE49-F238E27FC236}">
                <a16:creationId xmlns:a16="http://schemas.microsoft.com/office/drawing/2014/main" id="{1E1B5210-6031-904A-917F-846577113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685" y="2273935"/>
            <a:ext cx="33702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ésultat de recherche d'images pour &quot;safari&quot;">
            <a:extLst>
              <a:ext uri="{FF2B5EF4-FFF2-40B4-BE49-F238E27FC236}">
                <a16:creationId xmlns:a16="http://schemas.microsoft.com/office/drawing/2014/main" id="{64D4642C-D5BB-0D47-82F3-4BA989EFC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35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35FFE6A4-78DD-624E-BA4D-94B1FE62D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200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e 16">
            <a:extLst>
              <a:ext uri="{FF2B5EF4-FFF2-40B4-BE49-F238E27FC236}">
                <a16:creationId xmlns:a16="http://schemas.microsoft.com/office/drawing/2014/main" id="{1D9F664C-E67B-3849-8593-F2091670A76A}"/>
              </a:ext>
            </a:extLst>
          </p:cNvPr>
          <p:cNvGrpSpPr/>
          <p:nvPr/>
        </p:nvGrpSpPr>
        <p:grpSpPr>
          <a:xfrm>
            <a:off x="4186914" y="2838813"/>
            <a:ext cx="3593299" cy="648072"/>
            <a:chOff x="4186914" y="2838813"/>
            <a:chExt cx="3593299" cy="648072"/>
          </a:xfrm>
        </p:grpSpPr>
        <p:pic>
          <p:nvPicPr>
            <p:cNvPr id="13" name="Picture 4" descr="google">
              <a:extLst>
                <a:ext uri="{FF2B5EF4-FFF2-40B4-BE49-F238E27FC236}">
                  <a16:creationId xmlns:a16="http://schemas.microsoft.com/office/drawing/2014/main" id="{890D4286-602A-F44B-812D-D23B357E74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186914" y="2954623"/>
              <a:ext cx="903373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861822C5-06DD-FB41-9BF0-6AE5BD9D3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292014" y="2838813"/>
              <a:ext cx="665827" cy="648072"/>
            </a:xfrm>
            <a:prstGeom prst="rect">
              <a:avLst/>
            </a:prstGeom>
          </p:spPr>
        </p:pic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20348136-64F6-EA43-A6EC-9718444CB4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01042" y="2954623"/>
              <a:ext cx="757979" cy="360040"/>
            </a:xfrm>
            <a:prstGeom prst="rect">
              <a:avLst/>
            </a:prstGeom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BCE7EDE-589C-9B40-8CF4-72EE4EE9BDA5}"/>
                </a:ext>
              </a:extLst>
            </p:cNvPr>
            <p:cNvSpPr txBox="1"/>
            <p:nvPr/>
          </p:nvSpPr>
          <p:spPr>
            <a:xfrm>
              <a:off x="7155166" y="2903810"/>
              <a:ext cx="625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0" dirty="0"/>
                <a:t>…</a:t>
              </a: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C2A2C601-F700-8040-B2E5-A4E6F0F11BA0}"/>
              </a:ext>
            </a:extLst>
          </p:cNvPr>
          <p:cNvGrpSpPr/>
          <p:nvPr/>
        </p:nvGrpSpPr>
        <p:grpSpPr>
          <a:xfrm>
            <a:off x="4355807" y="3910006"/>
            <a:ext cx="3204067" cy="865981"/>
            <a:chOff x="4745183" y="3921060"/>
            <a:chExt cx="3204067" cy="865981"/>
          </a:xfrm>
        </p:grpSpPr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EE0C236C-EEA3-A14B-BAA7-C9508CF33D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45183" y="3921060"/>
              <a:ext cx="1082476" cy="865981"/>
            </a:xfrm>
            <a:prstGeom prst="rect">
              <a:avLst/>
            </a:prstGeom>
          </p:spPr>
        </p:pic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09365F5A-0417-F946-AD7D-71B2B6404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957841" y="4137174"/>
              <a:ext cx="1197325" cy="522832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1319C-94AC-7741-8361-CAC89C5D16CA}"/>
                </a:ext>
              </a:extLst>
            </p:cNvPr>
            <p:cNvSpPr txBox="1"/>
            <p:nvPr/>
          </p:nvSpPr>
          <p:spPr>
            <a:xfrm>
              <a:off x="7324203" y="4108896"/>
              <a:ext cx="625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0" dirty="0"/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142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A9BDB-D663-8F48-A14B-92552190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Est-ce qu’un moteur de recherche indexe tout le web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07E181-A3DC-2240-A4B9-EA791B32B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Non</a:t>
            </a:r>
          </a:p>
          <a:p>
            <a:pPr lvl="1"/>
            <a:r>
              <a:rPr lang="fr-FR" dirty="0"/>
              <a:t>Le web est dynamique : </a:t>
            </a:r>
          </a:p>
          <a:p>
            <a:pPr lvl="2"/>
            <a:r>
              <a:rPr lang="fr-FR" dirty="0"/>
              <a:t>Des pages se créent (et disparaissent) régulièrement</a:t>
            </a:r>
          </a:p>
          <a:p>
            <a:pPr lvl="2"/>
            <a:r>
              <a:rPr lang="fr-FR" dirty="0"/>
              <a:t>Les </a:t>
            </a:r>
            <a:r>
              <a:rPr lang="fr-FR" dirty="0" err="1"/>
              <a:t>crawlers</a:t>
            </a:r>
            <a:r>
              <a:rPr lang="fr-FR" dirty="0"/>
              <a:t> ou spiders, robots d’indexation, ne peuvent pas tout recenser en temps réel</a:t>
            </a:r>
          </a:p>
          <a:p>
            <a:pPr lvl="1"/>
            <a:r>
              <a:rPr lang="fr-FR" dirty="0"/>
              <a:t>Des sites non reliés aux autres (web invisible)</a:t>
            </a:r>
          </a:p>
          <a:p>
            <a:pPr lvl="1"/>
            <a:r>
              <a:rPr lang="fr-FR" dirty="0"/>
              <a:t>Des pages payantes ou privatisées par mot de passe</a:t>
            </a:r>
          </a:p>
          <a:p>
            <a:pPr lvl="1"/>
            <a:r>
              <a:rPr lang="fr-FR" dirty="0"/>
              <a:t>Potentiellement un problème de place dans la base de données d’indexation (et donc des choix sur ce que conserver)</a:t>
            </a:r>
          </a:p>
          <a:p>
            <a:pPr lvl="1"/>
            <a:r>
              <a:rPr lang="fr-FR" dirty="0"/>
              <a:t>…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061B6B-BAF1-5642-890E-7DE9DF89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4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1734</TotalTime>
  <Words>892</Words>
  <Application>Microsoft Macintosh PowerPoint</Application>
  <PresentationFormat>Affichage à l'écran (4:3)</PresentationFormat>
  <Paragraphs>104</Paragraphs>
  <Slides>10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Avenir Book</vt:lpstr>
      <vt:lpstr>Calibri</vt:lpstr>
      <vt:lpstr>Cambria Math</vt:lpstr>
      <vt:lpstr>Tahoma</vt:lpstr>
      <vt:lpstr>Times</vt:lpstr>
      <vt:lpstr>Times New Roman</vt:lpstr>
      <vt:lpstr>Wingdings</vt:lpstr>
      <vt:lpstr>Thème Office</vt:lpstr>
      <vt:lpstr>Internet</vt:lpstr>
      <vt:lpstr>Est-ce qu’internet = web ?</vt:lpstr>
      <vt:lpstr>Rappels : client-serveur</vt:lpstr>
      <vt:lpstr>Adressage IP</vt:lpstr>
      <vt:lpstr>ADRESSAGE HTTP</vt:lpstr>
      <vt:lpstr>TraceS</vt:lpstr>
      <vt:lpstr>Que se passe-t-il quand on saisit l’adresse IP d’une machine au lieu de l’URL d’un site ?</vt:lpstr>
      <vt:lpstr>Quels outils utilisez-vous lors d’une recherche d’information sur le web ?</vt:lpstr>
      <vt:lpstr>Est-ce qu’un moteur de recherche indexe tout le web ?</vt:lpstr>
      <vt:lpstr>Dans le TD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-</cp:lastModifiedBy>
  <cp:revision>210</cp:revision>
  <cp:lastPrinted>2019-07-28T06:26:41Z</cp:lastPrinted>
  <dcterms:created xsi:type="dcterms:W3CDTF">2016-06-22T20:29:37Z</dcterms:created>
  <dcterms:modified xsi:type="dcterms:W3CDTF">2022-10-14T12:20:45Z</dcterms:modified>
</cp:coreProperties>
</file>