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9" r:id="rId4"/>
    <p:sldId id="327" r:id="rId5"/>
    <p:sldId id="267" r:id="rId6"/>
    <p:sldId id="324" r:id="rId7"/>
    <p:sldId id="325" r:id="rId8"/>
    <p:sldId id="326" r:id="rId9"/>
    <p:sldId id="328" r:id="rId10"/>
    <p:sldId id="329" r:id="rId11"/>
    <p:sldId id="344" r:id="rId12"/>
    <p:sldId id="330" r:id="rId13"/>
    <p:sldId id="340" r:id="rId14"/>
    <p:sldId id="341" r:id="rId15"/>
    <p:sldId id="342" r:id="rId16"/>
    <p:sldId id="343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47" r:id="rId26"/>
    <p:sldId id="339" r:id="rId2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100" d="100"/>
          <a:sy n="100" d="100"/>
        </p:scale>
        <p:origin x="-104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4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4" Type="http://schemas.openxmlformats.org/officeDocument/2006/relationships/slide" Target="slides/slide5.xml"/><Relationship Id="rId1" Type="http://schemas.openxmlformats.org/officeDocument/2006/relationships/slide" Target="slides/slide1.xml"/><Relationship Id="rId2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D0C27-6FC4-5F47-9D0B-ECB1CA249F47}" type="datetimeFigureOut">
              <a:rPr lang="fr-FR" smtClean="0"/>
              <a:t>21/10/2014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4FDF9-429C-8141-98E7-F00D2350974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7613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9695A-F1FE-6041-8C10-5CECBFD2DE4C}" type="datetimeFigureOut">
              <a:rPr lang="fr-FR" smtClean="0"/>
              <a:t>21/10/2014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1BB88-AEF0-5C48-8470-BAFFB19AC0E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38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14EA7-D75D-4345-BC82-1E90C867619A}" type="slidenum">
              <a:rPr lang="fr-FR"/>
              <a:pPr/>
              <a:t>5</a:t>
            </a:fld>
            <a:endParaRPr lang="fr-FR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Faciliter la mise à jour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 b="1">
                <a:solidFill>
                  <a:srgbClr val="008000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122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22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1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36750"/>
            <a:ext cx="8229600" cy="4525963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1679242" y="0"/>
            <a:ext cx="7464758" cy="944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dirty="0">
              <a:solidFill>
                <a:srgbClr val="007C55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457200" y="1573960"/>
            <a:ext cx="8229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7896087" y="22087"/>
            <a:ext cx="1247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0" dirty="0" smtClean="0">
                <a:solidFill>
                  <a:srgbClr val="006747"/>
                </a:solidFill>
              </a:rPr>
              <a:t>Master</a:t>
            </a:r>
            <a:r>
              <a:rPr lang="fr-FR" b="0" baseline="0" dirty="0" smtClean="0">
                <a:solidFill>
                  <a:srgbClr val="006747"/>
                </a:solidFill>
              </a:rPr>
              <a:t> 1</a:t>
            </a:r>
            <a:endParaRPr lang="fr-FR" b="0" dirty="0" smtClean="0">
              <a:solidFill>
                <a:srgbClr val="006747"/>
              </a:solidFill>
            </a:endParaRPr>
          </a:p>
          <a:p>
            <a:pPr algn="ctr"/>
            <a:r>
              <a:rPr lang="fr-FR" b="0" dirty="0" smtClean="0">
                <a:solidFill>
                  <a:srgbClr val="006747"/>
                </a:solidFill>
              </a:rPr>
              <a:t>LEA</a:t>
            </a:r>
            <a:endParaRPr lang="fr-FR" b="0" baseline="0" dirty="0" smtClean="0">
              <a:solidFill>
                <a:srgbClr val="00B97F"/>
              </a:solidFill>
            </a:endParaRPr>
          </a:p>
          <a:p>
            <a:pPr algn="ctr"/>
            <a:r>
              <a:rPr lang="fr-FR" b="0" baseline="0" dirty="0" smtClean="0">
                <a:solidFill>
                  <a:srgbClr val="006747"/>
                </a:solidFill>
              </a:rPr>
              <a:t>Semestre 1</a:t>
            </a:r>
            <a:endParaRPr lang="fr-FR" b="0" dirty="0">
              <a:solidFill>
                <a:srgbClr val="006747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41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11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27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21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18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9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62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08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18/10/2014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Enseignements d’informatique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658A-82A5-FF45-8ADB-C3DFE83F84CE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7" name="Image 6" descr="BandeauT-turquois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4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iv-montp3.fr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HTML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95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balises : 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sz="2800" dirty="0" smtClean="0">
              <a:latin typeface="Courier New"/>
              <a:cs typeface="Courier New"/>
            </a:endParaRPr>
          </a:p>
          <a:p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 smtClean="0">
                <a:latin typeface="Courier New"/>
                <a:cs typeface="Courier New"/>
              </a:rPr>
              <a:t>p&gt; Texte du paragraphe &lt;/p&gt;</a:t>
            </a:r>
          </a:p>
          <a:p>
            <a:r>
              <a:rPr lang="fr-FR" sz="2800" dirty="0" smtClean="0">
                <a:latin typeface="Courier New"/>
                <a:cs typeface="Courier New"/>
              </a:rPr>
              <a:t>&lt;h1&gt; Titre de niveau 1 &lt;/h1&gt;</a:t>
            </a:r>
          </a:p>
          <a:p>
            <a:r>
              <a:rPr lang="fr-FR" sz="2800" dirty="0">
                <a:latin typeface="Courier New"/>
                <a:cs typeface="Courier New"/>
              </a:rPr>
              <a:t>&lt;</a:t>
            </a:r>
            <a:r>
              <a:rPr lang="fr-FR" sz="2800" dirty="0" smtClean="0">
                <a:latin typeface="Courier New"/>
                <a:cs typeface="Courier New"/>
              </a:rPr>
              <a:t>h2&gt; Titre </a:t>
            </a:r>
            <a:r>
              <a:rPr lang="fr-FR" sz="2800" dirty="0">
                <a:latin typeface="Courier New"/>
                <a:cs typeface="Courier New"/>
              </a:rPr>
              <a:t>de niveau </a:t>
            </a:r>
            <a:r>
              <a:rPr lang="fr-FR" sz="2800" dirty="0" smtClean="0">
                <a:latin typeface="Courier New"/>
                <a:cs typeface="Courier New"/>
              </a:rPr>
              <a:t>2 &lt;</a:t>
            </a:r>
            <a:r>
              <a:rPr lang="fr-FR" sz="2800" dirty="0">
                <a:latin typeface="Courier New"/>
                <a:cs typeface="Courier New"/>
              </a:rPr>
              <a:t>/</a:t>
            </a:r>
            <a:r>
              <a:rPr lang="fr-FR" sz="2800" dirty="0" smtClean="0">
                <a:latin typeface="Courier New"/>
                <a:cs typeface="Courier New"/>
              </a:rPr>
              <a:t>h2&gt;  </a:t>
            </a:r>
          </a:p>
          <a:p>
            <a:r>
              <a:rPr lang="fr-FR" sz="2800" dirty="0" smtClean="0">
                <a:latin typeface="Courier New"/>
                <a:cs typeface="Courier New"/>
              </a:rPr>
              <a:t>&lt;h3&gt; Titre </a:t>
            </a:r>
            <a:r>
              <a:rPr lang="fr-FR" sz="2800" dirty="0">
                <a:latin typeface="Courier New"/>
                <a:cs typeface="Courier New"/>
              </a:rPr>
              <a:t>de niveau </a:t>
            </a:r>
            <a:r>
              <a:rPr lang="fr-FR" sz="2800" dirty="0" smtClean="0">
                <a:latin typeface="Courier New"/>
                <a:cs typeface="Courier New"/>
              </a:rPr>
              <a:t>3 &lt;</a:t>
            </a:r>
            <a:r>
              <a:rPr lang="fr-FR" sz="2800" dirty="0">
                <a:latin typeface="Courier New"/>
                <a:cs typeface="Courier New"/>
              </a:rPr>
              <a:t>/</a:t>
            </a:r>
            <a:r>
              <a:rPr lang="fr-FR" sz="2800" dirty="0" smtClean="0">
                <a:latin typeface="Courier New"/>
                <a:cs typeface="Courier New"/>
              </a:rPr>
              <a:t>h3</a:t>
            </a:r>
            <a:r>
              <a:rPr lang="fr-FR" sz="2800" dirty="0" smtClean="0">
                <a:latin typeface="Courier New"/>
                <a:cs typeface="Courier New"/>
              </a:rPr>
              <a:t>&gt;</a:t>
            </a:r>
          </a:p>
          <a:p>
            <a:endParaRPr lang="fr-FR" sz="2800" dirty="0">
              <a:latin typeface="Courier New"/>
              <a:cs typeface="Courier New"/>
            </a:endParaRPr>
          </a:p>
          <a:p>
            <a:r>
              <a:rPr lang="fr-FR" sz="2800" dirty="0">
                <a:latin typeface="Courier New"/>
                <a:cs typeface="Courier New"/>
              </a:rPr>
              <a:t>&lt;</a:t>
            </a:r>
            <a:r>
              <a:rPr lang="fr-FR" sz="2800" dirty="0" err="1">
                <a:latin typeface="Courier New"/>
                <a:cs typeface="Courier New"/>
              </a:rPr>
              <a:t>em</a:t>
            </a:r>
            <a:r>
              <a:rPr lang="fr-FR" sz="2800" dirty="0">
                <a:latin typeface="Courier New"/>
                <a:cs typeface="Courier New"/>
              </a:rPr>
              <a:t>&gt; texte mis en valeur &lt;/</a:t>
            </a:r>
            <a:r>
              <a:rPr lang="fr-FR" sz="2800" dirty="0" err="1">
                <a:latin typeface="Courier New"/>
                <a:cs typeface="Courier New"/>
              </a:rPr>
              <a:t>em</a:t>
            </a:r>
            <a:r>
              <a:rPr lang="fr-FR" sz="2800" dirty="0">
                <a:latin typeface="Courier New"/>
                <a:cs typeface="Courier New"/>
              </a:rPr>
              <a:t>&gt; </a:t>
            </a:r>
            <a:r>
              <a:rPr lang="fr-FR" sz="2800" dirty="0"/>
              <a:t>(souvent mis en italique, selon navigateur)</a:t>
            </a:r>
          </a:p>
          <a:p>
            <a:r>
              <a:rPr lang="fr-FR" sz="2800" dirty="0">
                <a:latin typeface="Courier New"/>
                <a:cs typeface="Courier New"/>
              </a:rPr>
              <a:t>&lt;</a:t>
            </a:r>
            <a:r>
              <a:rPr lang="fr-FR" sz="2800" dirty="0" err="1">
                <a:latin typeface="Courier New"/>
                <a:cs typeface="Courier New"/>
              </a:rPr>
              <a:t>strong</a:t>
            </a:r>
            <a:r>
              <a:rPr lang="fr-FR" sz="2800" dirty="0">
                <a:latin typeface="Courier New"/>
                <a:cs typeface="Courier New"/>
              </a:rPr>
              <a:t>&gt; texte sur lequel on insiste &lt;/</a:t>
            </a:r>
            <a:r>
              <a:rPr lang="fr-FR" sz="2800" dirty="0" err="1">
                <a:latin typeface="Courier New"/>
                <a:cs typeface="Courier New"/>
              </a:rPr>
              <a:t>strong</a:t>
            </a:r>
            <a:r>
              <a:rPr lang="fr-FR" sz="2800" dirty="0">
                <a:latin typeface="Courier New"/>
                <a:cs typeface="Courier New"/>
              </a:rPr>
              <a:t>&gt; </a:t>
            </a:r>
            <a:r>
              <a:rPr lang="fr-FR" sz="2800" dirty="0"/>
              <a:t>(souvent mis en gras, selon navigateur)</a:t>
            </a:r>
          </a:p>
          <a:p>
            <a:endParaRPr lang="fr-FR" sz="2800" dirty="0" smtClean="0">
              <a:latin typeface="Courier New"/>
              <a:cs typeface="Courier New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9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balises : </a:t>
            </a:r>
            <a:r>
              <a:rPr lang="fr-FR" dirty="0"/>
              <a:t>exemples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4000" dirty="0" smtClean="0">
                <a:latin typeface="Courier New"/>
                <a:cs typeface="Courier New"/>
              </a:rPr>
              <a:t>&lt;</a:t>
            </a:r>
            <a:r>
              <a:rPr lang="fr-FR" sz="4000" dirty="0">
                <a:latin typeface="Courier New"/>
                <a:cs typeface="Courier New"/>
              </a:rPr>
              <a:t>q&gt; citation courte &lt;/q&gt;</a:t>
            </a:r>
          </a:p>
          <a:p>
            <a:r>
              <a:rPr lang="fr-FR" sz="4000" dirty="0">
                <a:latin typeface="Courier New"/>
                <a:cs typeface="Courier New"/>
              </a:rPr>
              <a:t>&lt;</a:t>
            </a:r>
            <a:r>
              <a:rPr lang="fr-FR" sz="4000" dirty="0" err="1">
                <a:latin typeface="Courier New"/>
                <a:cs typeface="Courier New"/>
              </a:rPr>
              <a:t>blockquote</a:t>
            </a:r>
            <a:r>
              <a:rPr lang="fr-FR" sz="4000" dirty="0">
                <a:latin typeface="Courier New"/>
                <a:cs typeface="Courier New"/>
              </a:rPr>
              <a:t>&gt; </a:t>
            </a:r>
            <a:endParaRPr lang="fr-FR" sz="4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4000" dirty="0">
                <a:latin typeface="Courier New"/>
                <a:cs typeface="Courier New"/>
              </a:rPr>
              <a:t>	</a:t>
            </a:r>
            <a:r>
              <a:rPr lang="fr-FR" sz="4000" dirty="0" smtClean="0">
                <a:latin typeface="Courier New"/>
                <a:cs typeface="Courier New"/>
              </a:rPr>
              <a:t>	citation </a:t>
            </a:r>
            <a:r>
              <a:rPr lang="fr-FR" sz="4000" dirty="0">
                <a:latin typeface="Courier New"/>
                <a:cs typeface="Courier New"/>
              </a:rPr>
              <a:t>longue </a:t>
            </a:r>
            <a:endParaRPr lang="fr-FR" sz="4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4000" dirty="0">
                <a:latin typeface="Courier New"/>
                <a:cs typeface="Courier New"/>
              </a:rPr>
              <a:t>	</a:t>
            </a:r>
            <a:r>
              <a:rPr lang="fr-FR" sz="4000" dirty="0" smtClean="0">
                <a:latin typeface="Courier New"/>
                <a:cs typeface="Courier New"/>
              </a:rPr>
              <a:t>&lt;</a:t>
            </a:r>
            <a:r>
              <a:rPr lang="fr-FR" sz="4000" dirty="0">
                <a:latin typeface="Courier New"/>
                <a:cs typeface="Courier New"/>
              </a:rPr>
              <a:t>/</a:t>
            </a:r>
            <a:r>
              <a:rPr lang="fr-FR" sz="4000" dirty="0" err="1">
                <a:latin typeface="Courier New"/>
                <a:cs typeface="Courier New"/>
              </a:rPr>
              <a:t>blockquote</a:t>
            </a:r>
            <a:r>
              <a:rPr lang="fr-FR" sz="4000" dirty="0">
                <a:latin typeface="Courier New"/>
                <a:cs typeface="Courier New"/>
              </a:rPr>
              <a:t>&gt;</a:t>
            </a:r>
          </a:p>
          <a:p>
            <a:r>
              <a:rPr lang="fr-FR" sz="4000" dirty="0">
                <a:latin typeface="Courier New"/>
                <a:cs typeface="Courier New"/>
              </a:rPr>
              <a:t>&lt;cite&gt; source de la citation &lt;/cite&gt;</a:t>
            </a:r>
          </a:p>
          <a:p>
            <a:r>
              <a:rPr lang="fr-FR" sz="4000" dirty="0">
                <a:latin typeface="Courier New"/>
                <a:cs typeface="Courier New"/>
              </a:rPr>
              <a:t>&lt;</a:t>
            </a:r>
            <a:r>
              <a:rPr lang="fr-FR" sz="4000" dirty="0" err="1">
                <a:latin typeface="Courier New"/>
                <a:cs typeface="Courier New"/>
              </a:rPr>
              <a:t>br</a:t>
            </a:r>
            <a:r>
              <a:rPr lang="fr-FR" sz="4000" dirty="0">
                <a:latin typeface="Courier New"/>
                <a:cs typeface="Courier New"/>
              </a:rPr>
              <a:t>&gt; </a:t>
            </a:r>
            <a:r>
              <a:rPr lang="fr-FR" sz="4000" dirty="0"/>
              <a:t>(nouvelle ligne)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75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Listes non ordonnées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fr-FR" sz="2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 err="1" smtClean="0">
                <a:latin typeface="Courier New"/>
                <a:cs typeface="Courier New"/>
              </a:rPr>
              <a:t>ul</a:t>
            </a:r>
            <a:r>
              <a:rPr lang="fr-FR" sz="28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sz="2800" dirty="0">
                <a:latin typeface="Courier New"/>
                <a:cs typeface="Courier New"/>
              </a:rPr>
              <a:t>	</a:t>
            </a:r>
            <a:r>
              <a:rPr lang="fr-FR" sz="2800" dirty="0" smtClean="0">
                <a:latin typeface="Courier New"/>
                <a:cs typeface="Courier New"/>
              </a:rPr>
              <a:t>&lt;li&gt; item 1 &lt;/li&gt;</a:t>
            </a:r>
          </a:p>
          <a:p>
            <a:pPr marL="0" indent="0">
              <a:buNone/>
            </a:pPr>
            <a:r>
              <a:rPr lang="fr-FR" sz="2800" dirty="0">
                <a:latin typeface="Courier New"/>
                <a:cs typeface="Courier New"/>
              </a:rPr>
              <a:t>	</a:t>
            </a:r>
            <a:r>
              <a:rPr lang="fr-FR" sz="2800" dirty="0" smtClean="0">
                <a:latin typeface="Courier New"/>
                <a:cs typeface="Courier New"/>
              </a:rPr>
              <a:t>&lt;li&gt; item2 &lt;/li&gt;</a:t>
            </a:r>
          </a:p>
          <a:p>
            <a:pPr marL="0" indent="0">
              <a:buNone/>
            </a:pPr>
            <a:r>
              <a:rPr lang="fr-FR" sz="2800" dirty="0">
                <a:latin typeface="Courier New"/>
                <a:cs typeface="Courier New"/>
              </a:rPr>
              <a:t>	</a:t>
            </a:r>
            <a:r>
              <a:rPr lang="fr-FR" sz="2800" dirty="0" smtClean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&lt;/</a:t>
            </a:r>
            <a:r>
              <a:rPr lang="fr-FR" sz="2800" dirty="0" err="1" smtClean="0">
                <a:latin typeface="Courier New"/>
                <a:cs typeface="Courier New"/>
              </a:rPr>
              <a:t>ul</a:t>
            </a:r>
            <a:r>
              <a:rPr lang="fr-FR" sz="2800" dirty="0" smtClean="0">
                <a:latin typeface="Courier New"/>
                <a:cs typeface="Courier New"/>
              </a:rPr>
              <a:t>&gt;</a:t>
            </a:r>
            <a:endParaRPr lang="fr-FR" sz="2800" dirty="0">
              <a:latin typeface="Courier New"/>
              <a:cs typeface="Courier New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652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Listes non ordonnées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000" dirty="0" smtClean="0">
                <a:latin typeface="Courier New"/>
                <a:cs typeface="Courier New"/>
              </a:rPr>
              <a:t>Principales œuvres de Flaubert</a:t>
            </a:r>
          </a:p>
          <a:p>
            <a:pPr marL="0" indent="0">
              <a:buNone/>
            </a:pPr>
            <a:endParaRPr lang="fr-FR" sz="3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3000" dirty="0" smtClean="0">
                <a:latin typeface="Courier New"/>
                <a:cs typeface="Courier New"/>
              </a:rPr>
              <a:t>&lt;</a:t>
            </a:r>
            <a:r>
              <a:rPr lang="fr-FR" sz="3000" dirty="0" err="1">
                <a:latin typeface="Courier New"/>
                <a:cs typeface="Courier New"/>
              </a:rPr>
              <a:t>ul</a:t>
            </a:r>
            <a:r>
              <a:rPr lang="fr-FR" sz="30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sz="3000" dirty="0">
                <a:latin typeface="Courier New"/>
                <a:cs typeface="Courier New"/>
              </a:rPr>
              <a:t>	&lt;li&gt; </a:t>
            </a:r>
            <a:r>
              <a:rPr lang="fr-FR" sz="3000" dirty="0" smtClean="0">
                <a:latin typeface="Courier New"/>
                <a:cs typeface="Courier New"/>
              </a:rPr>
              <a:t>Madame Bovary </a:t>
            </a:r>
            <a:r>
              <a:rPr lang="fr-FR" sz="3000" dirty="0">
                <a:latin typeface="Courier New"/>
                <a:cs typeface="Courier New"/>
              </a:rPr>
              <a:t>&lt;/li&gt;</a:t>
            </a:r>
          </a:p>
          <a:p>
            <a:pPr marL="0" indent="0">
              <a:buNone/>
            </a:pPr>
            <a:r>
              <a:rPr lang="fr-FR" sz="3000" dirty="0">
                <a:latin typeface="Courier New"/>
                <a:cs typeface="Courier New"/>
              </a:rPr>
              <a:t>	&lt;li&gt; </a:t>
            </a:r>
            <a:r>
              <a:rPr lang="fr-FR" sz="3000" dirty="0" smtClean="0">
                <a:latin typeface="Courier New"/>
                <a:cs typeface="Courier New"/>
              </a:rPr>
              <a:t>Salammbô &lt;</a:t>
            </a:r>
            <a:r>
              <a:rPr lang="fr-FR" sz="3000" dirty="0">
                <a:latin typeface="Courier New"/>
                <a:cs typeface="Courier New"/>
              </a:rPr>
              <a:t>/li&gt;</a:t>
            </a:r>
          </a:p>
          <a:p>
            <a:pPr marL="0" indent="0">
              <a:buNone/>
            </a:pPr>
            <a:r>
              <a:rPr lang="fr-FR" sz="3000" dirty="0">
                <a:latin typeface="Courier New"/>
                <a:cs typeface="Courier New"/>
              </a:rPr>
              <a:t>	&lt;li&gt; </a:t>
            </a:r>
            <a:r>
              <a:rPr lang="fr-FR" sz="3000" dirty="0" smtClean="0">
                <a:latin typeface="Courier New"/>
                <a:cs typeface="Courier New"/>
              </a:rPr>
              <a:t>L’éducation sentimentale </a:t>
            </a:r>
            <a:r>
              <a:rPr lang="fr-FR" sz="3000" dirty="0">
                <a:latin typeface="Courier New"/>
                <a:cs typeface="Courier New"/>
              </a:rPr>
              <a:t>&lt;/li</a:t>
            </a:r>
            <a:r>
              <a:rPr lang="fr-FR" sz="30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sz="3000" dirty="0">
                <a:latin typeface="Courier New"/>
                <a:cs typeface="Courier New"/>
              </a:rPr>
              <a:t>	&lt;li&gt; </a:t>
            </a:r>
            <a:r>
              <a:rPr lang="fr-FR" sz="3000" dirty="0" smtClean="0">
                <a:latin typeface="Courier New"/>
                <a:cs typeface="Courier New"/>
              </a:rPr>
              <a:t>Trois contes &lt;</a:t>
            </a:r>
            <a:r>
              <a:rPr lang="fr-FR" sz="3000" dirty="0">
                <a:latin typeface="Courier New"/>
                <a:cs typeface="Courier New"/>
              </a:rPr>
              <a:t>/li&gt;</a:t>
            </a:r>
          </a:p>
          <a:p>
            <a:pPr marL="0" indent="0">
              <a:buNone/>
            </a:pPr>
            <a:r>
              <a:rPr lang="fr-FR" sz="3000" dirty="0" smtClean="0">
                <a:latin typeface="Courier New"/>
                <a:cs typeface="Courier New"/>
              </a:rPr>
              <a:t>	&lt;</a:t>
            </a:r>
            <a:r>
              <a:rPr lang="fr-FR" sz="3000" dirty="0">
                <a:latin typeface="Courier New"/>
                <a:cs typeface="Courier New"/>
              </a:rPr>
              <a:t>li&gt; </a:t>
            </a:r>
            <a:r>
              <a:rPr lang="fr-FR" sz="3000" dirty="0" smtClean="0">
                <a:latin typeface="Courier New"/>
                <a:cs typeface="Courier New"/>
              </a:rPr>
              <a:t>Bouvard et Pécuchet &lt;</a:t>
            </a:r>
            <a:r>
              <a:rPr lang="fr-FR" sz="3000" dirty="0">
                <a:latin typeface="Courier New"/>
                <a:cs typeface="Courier New"/>
              </a:rPr>
              <a:t>/li</a:t>
            </a:r>
            <a:r>
              <a:rPr lang="fr-FR" sz="3000" dirty="0" smtClean="0">
                <a:latin typeface="Courier New"/>
                <a:cs typeface="Courier New"/>
              </a:rPr>
              <a:t>&gt;</a:t>
            </a:r>
            <a:endParaRPr lang="fr-FR" sz="3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3000" dirty="0">
                <a:latin typeface="Courier New"/>
                <a:cs typeface="Courier New"/>
              </a:rPr>
              <a:t>&lt;/</a:t>
            </a:r>
            <a:r>
              <a:rPr lang="fr-FR" sz="3000" dirty="0" err="1">
                <a:latin typeface="Courier New"/>
                <a:cs typeface="Courier New"/>
              </a:rPr>
              <a:t>ul</a:t>
            </a:r>
            <a:r>
              <a:rPr lang="fr-FR" sz="3000" dirty="0">
                <a:latin typeface="Courier New"/>
                <a:cs typeface="Courier New"/>
              </a:rPr>
              <a:t>&gt;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23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Listes non </a:t>
            </a:r>
            <a:r>
              <a:rPr lang="fr-FR" dirty="0"/>
              <a:t>ordonnées</a:t>
            </a:r>
          </a:p>
        </p:txBody>
      </p:sp>
      <p:pic>
        <p:nvPicPr>
          <p:cNvPr id="4" name="Espace réservé du contenu 3" descr="flauber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" r="1189"/>
          <a:stretch>
            <a:fillRect/>
          </a:stretch>
        </p:blipFill>
        <p:spPr>
          <a:xfrm>
            <a:off x="457200" y="1811877"/>
            <a:ext cx="8229600" cy="4525963"/>
          </a:xfr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06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Listes ordonnées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Principales œuvres de Flaubert</a:t>
            </a:r>
          </a:p>
          <a:p>
            <a:pPr marL="0" indent="0">
              <a:buNone/>
            </a:pPr>
            <a:endParaRPr lang="fr-FR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dirty="0" smtClean="0">
                <a:latin typeface="Courier New"/>
                <a:cs typeface="Courier New"/>
              </a:rPr>
              <a:t>&lt;</a:t>
            </a:r>
            <a:r>
              <a:rPr lang="fr-FR" dirty="0" err="1" smtClean="0">
                <a:latin typeface="Courier New"/>
                <a:cs typeface="Courier New"/>
              </a:rPr>
              <a:t>ol</a:t>
            </a:r>
            <a:r>
              <a:rPr lang="fr-FR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&lt;li&gt; Madame Bovary &lt;/li&gt;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&lt;li&gt; Salammbô &lt;/li&gt;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&lt;li&gt; L’éducation sentimentale &lt;/li&gt;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&lt;li&gt; Trois contes &lt;/li&gt;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&lt;li&gt; Bouvard et Pécuchet &lt;/li&gt;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&lt;</a:t>
            </a:r>
            <a:r>
              <a:rPr lang="fr-FR" dirty="0" smtClean="0">
                <a:latin typeface="Courier New"/>
                <a:cs typeface="Courier New"/>
              </a:rPr>
              <a:t>/</a:t>
            </a:r>
            <a:r>
              <a:rPr lang="fr-FR" dirty="0" err="1">
                <a:latin typeface="Courier New"/>
                <a:cs typeface="Courier New"/>
              </a:rPr>
              <a:t>o</a:t>
            </a:r>
            <a:r>
              <a:rPr lang="fr-FR" dirty="0" err="1" smtClean="0">
                <a:latin typeface="Courier New"/>
                <a:cs typeface="Courier New"/>
              </a:rPr>
              <a:t>l</a:t>
            </a:r>
            <a:r>
              <a:rPr lang="fr-FR" dirty="0">
                <a:latin typeface="Courier New"/>
                <a:cs typeface="Courier New"/>
              </a:rPr>
              <a:t>&gt;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8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Listes ordonnées</a:t>
            </a:r>
            <a:endParaRPr lang="fr-FR" dirty="0"/>
          </a:p>
        </p:txBody>
      </p:sp>
      <p:pic>
        <p:nvPicPr>
          <p:cNvPr id="4" name="Espace réservé du contenu 3" descr="flaubert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" r="1189"/>
          <a:stretch>
            <a:fillRect/>
          </a:stretch>
        </p:blipFill>
        <p:spPr/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10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Caractères spéciaux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Caractères codés par un ensemble de 0/1</a:t>
            </a:r>
          </a:p>
          <a:p>
            <a:r>
              <a:rPr lang="fr-FR" dirty="0" smtClean="0"/>
              <a:t>HTML : caractères ASCII non accentués</a:t>
            </a:r>
          </a:p>
          <a:p>
            <a:r>
              <a:rPr lang="fr-FR" dirty="0" smtClean="0"/>
              <a:t>Codes pour les caractères spéciaux :</a:t>
            </a:r>
          </a:p>
          <a:p>
            <a:pPr lvl="1"/>
            <a:r>
              <a:rPr lang="fr-FR" dirty="0" err="1" smtClean="0"/>
              <a:t>é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>
                <a:latin typeface="Courier New"/>
                <a:cs typeface="Courier New"/>
              </a:rPr>
              <a:t>&amp;</a:t>
            </a:r>
            <a:r>
              <a:rPr lang="fr-FR" dirty="0" err="1">
                <a:latin typeface="Courier New"/>
                <a:cs typeface="Courier New"/>
              </a:rPr>
              <a:t>eacute</a:t>
            </a:r>
            <a:r>
              <a:rPr lang="fr-FR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fr-FR" dirty="0"/>
              <a:t>à : </a:t>
            </a:r>
            <a:r>
              <a:rPr lang="fr-FR" dirty="0" smtClean="0">
                <a:latin typeface="Courier New"/>
                <a:cs typeface="Courier New"/>
              </a:rPr>
              <a:t>&amp;</a:t>
            </a:r>
            <a:r>
              <a:rPr lang="fr-FR" dirty="0" err="1">
                <a:latin typeface="Courier New"/>
                <a:cs typeface="Courier New"/>
              </a:rPr>
              <a:t>agrave</a:t>
            </a:r>
            <a:r>
              <a:rPr lang="fr-FR" dirty="0">
                <a:latin typeface="Courier New"/>
                <a:cs typeface="Courier New"/>
              </a:rPr>
              <a:t>;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smtClean="0"/>
              <a:t>ô : </a:t>
            </a:r>
            <a:r>
              <a:rPr lang="fr-FR" dirty="0">
                <a:latin typeface="Courier New"/>
                <a:cs typeface="Courier New"/>
              </a:rPr>
              <a:t>&amp;</a:t>
            </a:r>
            <a:r>
              <a:rPr lang="fr-FR" dirty="0" err="1">
                <a:latin typeface="Courier New"/>
                <a:cs typeface="Courier New"/>
              </a:rPr>
              <a:t>ocirc</a:t>
            </a:r>
            <a:r>
              <a:rPr lang="fr-FR" dirty="0" smtClean="0">
                <a:latin typeface="Courier New"/>
                <a:cs typeface="Courier New"/>
              </a:rPr>
              <a:t>;</a:t>
            </a:r>
          </a:p>
          <a:p>
            <a:pPr lvl="1"/>
            <a:r>
              <a:rPr lang="cs-CZ" dirty="0" smtClean="0"/>
              <a:t>© : </a:t>
            </a:r>
            <a:r>
              <a:rPr lang="cs-CZ" dirty="0" smtClean="0">
                <a:latin typeface="Courier New"/>
                <a:cs typeface="Courier New"/>
              </a:rPr>
              <a:t>&amp;copy;</a:t>
            </a:r>
            <a:endParaRPr lang="cs-CZ" dirty="0" smtClean="0">
              <a:cs typeface="Courier New"/>
            </a:endParaRPr>
          </a:p>
          <a:p>
            <a:pPr lvl="1"/>
            <a:r>
              <a:rPr lang="cs-CZ" dirty="0" smtClean="0">
                <a:cs typeface="Courier New"/>
              </a:rPr>
              <a:t>...</a:t>
            </a:r>
          </a:p>
          <a:p>
            <a:pPr marL="0" indent="0">
              <a:buNone/>
            </a:pPr>
            <a:endParaRPr lang="cs-CZ" dirty="0">
              <a:cs typeface="Courier New"/>
            </a:endParaRPr>
          </a:p>
          <a:p>
            <a:pPr lvl="1"/>
            <a:endParaRPr lang="fr-FR" dirty="0">
              <a:cs typeface="Courier New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2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Caractères spéciaux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1881"/>
          </a:xfrm>
        </p:spPr>
        <p:txBody>
          <a:bodyPr>
            <a:normAutofit/>
          </a:bodyPr>
          <a:lstStyle/>
          <a:p>
            <a:r>
              <a:rPr lang="fr-FR" dirty="0" smtClean="0"/>
              <a:t>Pour ne pas taper les codes</a:t>
            </a:r>
          </a:p>
          <a:p>
            <a:r>
              <a:rPr lang="fr-FR" dirty="0" smtClean="0"/>
              <a:t>Ajouter </a:t>
            </a:r>
            <a:r>
              <a:rPr lang="fr-FR" dirty="0"/>
              <a:t>dans la partie </a:t>
            </a:r>
            <a:r>
              <a:rPr lang="fr-FR" dirty="0" err="1">
                <a:latin typeface="Courier New"/>
                <a:cs typeface="Courier New"/>
              </a:rPr>
              <a:t>head</a:t>
            </a:r>
            <a:r>
              <a:rPr lang="fr-FR" dirty="0" smtClean="0"/>
              <a:t> une balise </a:t>
            </a:r>
            <a:r>
              <a:rPr lang="fr-FR" dirty="0" err="1" smtClean="0">
                <a:latin typeface="Courier New"/>
                <a:cs typeface="Courier New"/>
              </a:rPr>
              <a:t>meta</a:t>
            </a:r>
            <a:r>
              <a:rPr lang="fr-FR" dirty="0" smtClean="0"/>
              <a:t> permettant d’indiquer les caractères mis « en clair » dans le texte</a:t>
            </a:r>
            <a:endParaRPr lang="fr-FR" dirty="0" smtClean="0">
              <a:latin typeface="Courier New"/>
              <a:cs typeface="Courier New"/>
            </a:endParaRPr>
          </a:p>
          <a:p>
            <a:r>
              <a:rPr lang="fr-FR" dirty="0">
                <a:latin typeface="Courier New"/>
                <a:cs typeface="Courier New"/>
              </a:rPr>
              <a:t>&lt;</a:t>
            </a:r>
            <a:r>
              <a:rPr lang="fr-FR" dirty="0" err="1">
                <a:latin typeface="Courier New"/>
                <a:cs typeface="Courier New"/>
              </a:rPr>
              <a:t>meta</a:t>
            </a:r>
            <a:r>
              <a:rPr lang="fr-FR" dirty="0">
                <a:latin typeface="Courier New"/>
                <a:cs typeface="Courier New"/>
              </a:rPr>
              <a:t> http-</a:t>
            </a:r>
            <a:r>
              <a:rPr lang="fr-FR" dirty="0" err="1">
                <a:latin typeface="Courier New"/>
                <a:cs typeface="Courier New"/>
              </a:rPr>
              <a:t>equiv</a:t>
            </a:r>
            <a:r>
              <a:rPr lang="fr-FR" dirty="0">
                <a:latin typeface="Courier New"/>
                <a:cs typeface="Courier New"/>
              </a:rPr>
              <a:t>="Content-Type" content="</a:t>
            </a:r>
            <a:r>
              <a:rPr lang="fr-FR" dirty="0" err="1">
                <a:latin typeface="Courier New"/>
                <a:cs typeface="Courier New"/>
              </a:rPr>
              <a:t>text</a:t>
            </a:r>
            <a:r>
              <a:rPr lang="fr-FR" dirty="0">
                <a:latin typeface="Courier New"/>
                <a:cs typeface="Courier New"/>
              </a:rPr>
              <a:t>/html; </a:t>
            </a:r>
            <a:r>
              <a:rPr lang="fr-FR" dirty="0" err="1">
                <a:latin typeface="Courier New"/>
                <a:cs typeface="Courier New"/>
              </a:rPr>
              <a:t>charset</a:t>
            </a:r>
            <a:r>
              <a:rPr lang="fr-FR" dirty="0">
                <a:latin typeface="Courier New"/>
                <a:cs typeface="Courier New"/>
              </a:rPr>
              <a:t>=UTF-8" /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r>
              <a:rPr lang="fr-FR" dirty="0" smtClean="0">
                <a:cs typeface="Courier New"/>
              </a:rPr>
              <a:t>Attention, le </a:t>
            </a:r>
            <a:r>
              <a:rPr lang="fr-FR" dirty="0" err="1" smtClean="0">
                <a:cs typeface="Courier New"/>
              </a:rPr>
              <a:t>charset</a:t>
            </a:r>
            <a:r>
              <a:rPr lang="fr-FR" dirty="0" smtClean="0">
                <a:cs typeface="Courier New"/>
              </a:rPr>
              <a:t> de </a:t>
            </a:r>
            <a:r>
              <a:rPr lang="fr-FR" dirty="0" err="1" smtClean="0">
                <a:cs typeface="Courier New"/>
              </a:rPr>
              <a:t>meta</a:t>
            </a:r>
            <a:r>
              <a:rPr lang="fr-FR" dirty="0" smtClean="0">
                <a:cs typeface="Courier New"/>
              </a:rPr>
              <a:t> doit correspondre à l’encodage du fichier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59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Liens hypertextes </a:t>
            </a:r>
            <a:br>
              <a:rPr lang="fr-FR" dirty="0" smtClean="0"/>
            </a:br>
            <a:r>
              <a:rPr lang="fr-FR" dirty="0" smtClean="0"/>
              <a:t>(hyperliens)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Courier New"/>
                <a:cs typeface="Courier New"/>
              </a:rPr>
              <a:t>&lt;a </a:t>
            </a:r>
            <a:r>
              <a:rPr lang="fr-FR" dirty="0" err="1">
                <a:latin typeface="Courier New"/>
                <a:cs typeface="Courier New"/>
              </a:rPr>
              <a:t>href</a:t>
            </a:r>
            <a:r>
              <a:rPr lang="fr-FR" dirty="0" smtClean="0">
                <a:latin typeface="Courier New"/>
                <a:cs typeface="Courier New"/>
              </a:rPr>
              <a:t>="</a:t>
            </a:r>
            <a:r>
              <a:rPr lang="fr-FR" dirty="0" err="1" smtClean="0">
                <a:latin typeface="Courier New"/>
                <a:cs typeface="Courier New"/>
              </a:rPr>
              <a:t>MaPage.html</a:t>
            </a:r>
            <a:r>
              <a:rPr lang="fr-FR" dirty="0" smtClean="0">
                <a:latin typeface="Courier New"/>
                <a:cs typeface="Courier New"/>
              </a:rPr>
              <a:t>" </a:t>
            </a:r>
            <a:r>
              <a:rPr lang="fr-FR" dirty="0" err="1">
                <a:latin typeface="Courier New"/>
                <a:cs typeface="Courier New"/>
              </a:rPr>
              <a:t>target</a:t>
            </a:r>
            <a:r>
              <a:rPr lang="fr-FR" dirty="0">
                <a:latin typeface="Courier New"/>
                <a:cs typeface="Courier New"/>
              </a:rPr>
              <a:t>="</a:t>
            </a:r>
            <a:r>
              <a:rPr lang="fr-FR" dirty="0" smtClean="0">
                <a:latin typeface="Courier New"/>
                <a:cs typeface="Courier New"/>
              </a:rPr>
              <a:t>_</a:t>
            </a:r>
            <a:r>
              <a:rPr lang="fr-FR" dirty="0" err="1" smtClean="0">
                <a:latin typeface="Courier New"/>
                <a:cs typeface="Courier New"/>
              </a:rPr>
              <a:t>blank</a:t>
            </a:r>
            <a:r>
              <a:rPr lang="fr-FR" dirty="0" smtClean="0">
                <a:latin typeface="Courier New"/>
                <a:cs typeface="Courier New"/>
              </a:rPr>
              <a:t>"&gt; Texte cliquable &lt;</a:t>
            </a:r>
            <a:r>
              <a:rPr lang="fr-FR" dirty="0">
                <a:latin typeface="Courier New"/>
                <a:cs typeface="Courier New"/>
              </a:rPr>
              <a:t>/a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r>
              <a:rPr lang="fr-FR" dirty="0" smtClean="0">
                <a:cs typeface="Courier New"/>
              </a:rPr>
              <a:t>L’attribut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 err="1" smtClean="0">
                <a:latin typeface="Courier New"/>
                <a:cs typeface="Courier New"/>
              </a:rPr>
              <a:t>href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=</a:t>
            </a:r>
            <a:r>
              <a:rPr lang="fr-FR" dirty="0" smtClean="0">
                <a:cs typeface="Courier New"/>
              </a:rPr>
              <a:t> page cible du lien </a:t>
            </a:r>
          </a:p>
          <a:p>
            <a:r>
              <a:rPr lang="fr-FR" dirty="0">
                <a:cs typeface="Courier New"/>
              </a:rPr>
              <a:t>L’attribut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target</a:t>
            </a:r>
            <a:r>
              <a:rPr lang="fr-FR" dirty="0">
                <a:cs typeface="Courier New"/>
              </a:rPr>
              <a:t> </a:t>
            </a:r>
            <a:r>
              <a:rPr lang="fr-FR" dirty="0" smtClean="0">
                <a:cs typeface="Courier New"/>
              </a:rPr>
              <a:t>= où le lien doit être ouvert :</a:t>
            </a:r>
          </a:p>
          <a:p>
            <a:pPr lvl="1"/>
            <a:r>
              <a:rPr lang="fr-FR" dirty="0" smtClean="0">
                <a:cs typeface="Courier New"/>
              </a:rPr>
              <a:t>Par défaut à la place de la page courante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_</a:t>
            </a:r>
            <a:r>
              <a:rPr lang="fr-FR" dirty="0" err="1" smtClean="0">
                <a:latin typeface="Courier New"/>
                <a:cs typeface="Courier New"/>
              </a:rPr>
              <a:t>blank</a:t>
            </a:r>
            <a:r>
              <a:rPr lang="fr-FR" dirty="0" smtClean="0">
                <a:cs typeface="Courier New"/>
              </a:rPr>
              <a:t> dans un nouvel onglet ou une nouvelle fenêtre selon le navigateur</a:t>
            </a:r>
            <a:endParaRPr lang="fr-FR" dirty="0">
              <a:cs typeface="Courier New"/>
            </a:endParaRPr>
          </a:p>
          <a:p>
            <a:endParaRPr lang="fr-FR" dirty="0">
              <a:cs typeface="Courier New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712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Premier fichier HTML</a:t>
            </a:r>
          </a:p>
          <a:p>
            <a:r>
              <a:rPr lang="fr-FR" dirty="0" smtClean="0"/>
              <a:t>Les balises</a:t>
            </a:r>
          </a:p>
          <a:p>
            <a:r>
              <a:rPr lang="fr-FR" dirty="0" smtClean="0"/>
              <a:t>Listes</a:t>
            </a:r>
          </a:p>
          <a:p>
            <a:r>
              <a:rPr lang="fr-FR" dirty="0" smtClean="0"/>
              <a:t>Font</a:t>
            </a:r>
          </a:p>
          <a:p>
            <a:r>
              <a:rPr lang="fr-FR" dirty="0" smtClean="0"/>
              <a:t>Caractères spéciaux</a:t>
            </a:r>
          </a:p>
          <a:p>
            <a:r>
              <a:rPr lang="fr-FR" dirty="0"/>
              <a:t>Liens hypertextes (hyperliens</a:t>
            </a:r>
            <a:r>
              <a:rPr lang="fr-FR" dirty="0" smtClean="0"/>
              <a:t>)</a:t>
            </a:r>
          </a:p>
          <a:p>
            <a:r>
              <a:rPr lang="fr-FR" dirty="0"/>
              <a:t>Insertion </a:t>
            </a:r>
            <a:r>
              <a:rPr lang="fr-FR" dirty="0" smtClean="0"/>
              <a:t>d’image</a:t>
            </a:r>
          </a:p>
          <a:p>
            <a:r>
              <a:rPr lang="fr-FR" dirty="0"/>
              <a:t>Adresse absolue / </a:t>
            </a:r>
            <a:r>
              <a:rPr lang="fr-FR" dirty="0" smtClean="0"/>
              <a:t>relative</a:t>
            </a:r>
          </a:p>
          <a:p>
            <a:r>
              <a:rPr lang="fr-FR" dirty="0" smtClean="0"/>
              <a:t>Les tableaux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87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Liens hypertextes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/>
              <a:t>hyperliens)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urier New"/>
                <a:cs typeface="Courier New"/>
              </a:rPr>
              <a:t>Site de </a:t>
            </a:r>
            <a:r>
              <a:rPr lang="fr-FR" sz="2800" dirty="0" smtClean="0">
                <a:latin typeface="Courier New"/>
                <a:cs typeface="Courier New"/>
              </a:rPr>
              <a:t>l’</a:t>
            </a: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>
                <a:latin typeface="Courier New"/>
                <a:cs typeface="Courier New"/>
              </a:rPr>
              <a:t>a </a:t>
            </a:r>
            <a:r>
              <a:rPr lang="fr-FR" sz="2800" dirty="0" err="1">
                <a:latin typeface="Courier New"/>
                <a:cs typeface="Courier New"/>
              </a:rPr>
              <a:t>href</a:t>
            </a:r>
            <a:r>
              <a:rPr lang="fr-FR" sz="2800" dirty="0" smtClean="0">
                <a:latin typeface="Courier New"/>
                <a:cs typeface="Courier New"/>
              </a:rPr>
              <a:t>="http</a:t>
            </a:r>
            <a:r>
              <a:rPr lang="fr-FR" sz="2800" dirty="0">
                <a:latin typeface="Courier New"/>
                <a:cs typeface="Courier New"/>
              </a:rPr>
              <a:t>://www.univ-montp3.</a:t>
            </a:r>
            <a:r>
              <a:rPr lang="fr-FR" sz="2800" dirty="0" smtClean="0">
                <a:latin typeface="Courier New"/>
                <a:cs typeface="Courier New"/>
              </a:rPr>
              <a:t>fr" &gt; </a:t>
            </a:r>
          </a:p>
          <a:p>
            <a:pPr marL="0" indent="0">
              <a:buNone/>
            </a:pPr>
            <a:r>
              <a:rPr lang="fr-FR" sz="2800" dirty="0">
                <a:latin typeface="Courier New"/>
                <a:cs typeface="Courier New"/>
              </a:rPr>
              <a:t>	</a:t>
            </a:r>
            <a:r>
              <a:rPr lang="fr-FR" sz="2800" dirty="0" smtClean="0">
                <a:latin typeface="Courier New"/>
                <a:cs typeface="Courier New"/>
              </a:rPr>
              <a:t>Université Montpellier 3 </a:t>
            </a: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>
                <a:latin typeface="Courier New"/>
                <a:cs typeface="Courier New"/>
              </a:rPr>
              <a:t>/a</a:t>
            </a:r>
            <a:r>
              <a:rPr lang="fr-FR" sz="28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endParaRPr lang="fr-FR" sz="2800" dirty="0">
              <a:latin typeface="Courier New"/>
              <a:cs typeface="Courier New"/>
            </a:endParaRPr>
          </a:p>
        </p:txBody>
      </p:sp>
      <p:pic>
        <p:nvPicPr>
          <p:cNvPr id="4" name="Image 3" descr="um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11" y="3434115"/>
            <a:ext cx="7255987" cy="3895596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156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Insertion d’image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latin typeface="Courier New"/>
                <a:cs typeface="Courier New"/>
              </a:rPr>
              <a:t>&lt;</a:t>
            </a:r>
            <a:r>
              <a:rPr lang="fr-FR" sz="2800" dirty="0" err="1">
                <a:latin typeface="Courier New"/>
                <a:cs typeface="Courier New"/>
              </a:rPr>
              <a:t>img</a:t>
            </a:r>
            <a:r>
              <a:rPr lang="fr-FR" sz="2800" dirty="0">
                <a:latin typeface="Courier New"/>
                <a:cs typeface="Courier New"/>
              </a:rPr>
              <a:t> </a:t>
            </a:r>
            <a:r>
              <a:rPr lang="fr-FR" sz="2800" dirty="0" err="1">
                <a:latin typeface="Courier New"/>
                <a:cs typeface="Courier New"/>
              </a:rPr>
              <a:t>src</a:t>
            </a:r>
            <a:r>
              <a:rPr lang="fr-FR" sz="2800" dirty="0" smtClean="0">
                <a:latin typeface="Courier New"/>
                <a:cs typeface="Courier New"/>
              </a:rPr>
              <a:t>="http</a:t>
            </a:r>
            <a:r>
              <a:rPr lang="fr-FR" sz="2800" dirty="0">
                <a:latin typeface="Courier New"/>
                <a:cs typeface="Courier New"/>
              </a:rPr>
              <a:t>://www.univ-montp3.fr/</a:t>
            </a:r>
            <a:r>
              <a:rPr lang="fr-FR" sz="2800" dirty="0" err="1">
                <a:latin typeface="Courier New"/>
                <a:cs typeface="Courier New"/>
              </a:rPr>
              <a:t>miap</a:t>
            </a:r>
            <a:r>
              <a:rPr lang="fr-FR" sz="2800" dirty="0">
                <a:latin typeface="Courier New"/>
                <a:cs typeface="Courier New"/>
              </a:rPr>
              <a:t>/</a:t>
            </a:r>
            <a:r>
              <a:rPr lang="fr-FR" sz="2800" dirty="0" err="1">
                <a:latin typeface="Courier New"/>
                <a:cs typeface="Courier New"/>
              </a:rPr>
              <a:t>ens</a:t>
            </a:r>
            <a:r>
              <a:rPr lang="fr-FR" sz="2800" dirty="0">
                <a:latin typeface="Courier New"/>
                <a:cs typeface="Courier New"/>
              </a:rPr>
              <a:t>/</a:t>
            </a:r>
            <a:r>
              <a:rPr lang="fr-FR" sz="2800" dirty="0" err="1" smtClean="0">
                <a:latin typeface="Courier New"/>
                <a:cs typeface="Courier New"/>
              </a:rPr>
              <a:t>Logoupvc.gif</a:t>
            </a:r>
            <a:r>
              <a:rPr lang="fr-FR" sz="2800" dirty="0" smtClean="0">
                <a:latin typeface="Courier New"/>
                <a:cs typeface="Courier New"/>
              </a:rPr>
              <a:t>" /&gt;</a:t>
            </a:r>
            <a:endParaRPr lang="fr-FR" sz="2800" dirty="0" smtClean="0">
              <a:latin typeface="Courier New"/>
              <a:cs typeface="Courier New"/>
            </a:endParaRPr>
          </a:p>
          <a:p>
            <a:r>
              <a:rPr lang="fr-FR" sz="2800" dirty="0">
                <a:cs typeface="Courier New"/>
              </a:rPr>
              <a:t>L’attribut</a:t>
            </a:r>
            <a:r>
              <a:rPr lang="fr-FR" sz="2800" dirty="0">
                <a:latin typeface="Courier New"/>
                <a:cs typeface="Courier New"/>
              </a:rPr>
              <a:t> </a:t>
            </a:r>
            <a:r>
              <a:rPr lang="fr-FR" sz="2800" dirty="0" err="1" smtClean="0">
                <a:latin typeface="Courier New"/>
                <a:cs typeface="Courier New"/>
              </a:rPr>
              <a:t>src</a:t>
            </a:r>
            <a:r>
              <a:rPr lang="fr-FR" sz="2800" dirty="0" smtClean="0">
                <a:latin typeface="Courier New"/>
                <a:cs typeface="Courier New"/>
              </a:rPr>
              <a:t> </a:t>
            </a:r>
            <a:r>
              <a:rPr lang="fr-FR" sz="2800" dirty="0" smtClean="0">
                <a:cs typeface="Courier New"/>
              </a:rPr>
              <a:t>= </a:t>
            </a:r>
            <a:r>
              <a:rPr lang="fr-FR" sz="2800" dirty="0">
                <a:cs typeface="Courier New"/>
              </a:rPr>
              <a:t>page cible du lien </a:t>
            </a:r>
          </a:p>
          <a:p>
            <a:endParaRPr lang="fr-FR" dirty="0">
              <a:latin typeface="Courier New"/>
              <a:cs typeface="Courier New"/>
            </a:endParaRPr>
          </a:p>
        </p:txBody>
      </p:sp>
      <p:pic>
        <p:nvPicPr>
          <p:cNvPr id="4" name="Imag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9" y="3135372"/>
            <a:ext cx="7738503" cy="4154649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32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Insertion </a:t>
            </a:r>
            <a:r>
              <a:rPr lang="fr-FR" dirty="0" smtClean="0"/>
              <a:t>d’image </a:t>
            </a:r>
            <a:br>
              <a:rPr lang="fr-FR" dirty="0" smtClean="0"/>
            </a:br>
            <a:r>
              <a:rPr lang="fr-FR" dirty="0" smtClean="0"/>
              <a:t>avec hyperlien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600" dirty="0" smtClean="0">
                <a:latin typeface="Courier New"/>
                <a:cs typeface="Courier New"/>
              </a:rPr>
              <a:t>Vous pouvez cliquer sur ce logo pour aller sur le site de l’Université :</a:t>
            </a:r>
          </a:p>
          <a:p>
            <a:pPr marL="0" indent="0">
              <a:buNone/>
            </a:pPr>
            <a:endParaRPr lang="fr-FR" sz="2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600" dirty="0" smtClean="0">
                <a:latin typeface="Courier New"/>
                <a:cs typeface="Courier New"/>
              </a:rPr>
              <a:t>&lt;</a:t>
            </a:r>
            <a:r>
              <a:rPr lang="fr-FR" sz="2600" dirty="0">
                <a:latin typeface="Courier New"/>
                <a:cs typeface="Courier New"/>
              </a:rPr>
              <a:t>a </a:t>
            </a:r>
            <a:r>
              <a:rPr lang="fr-FR" sz="2600" dirty="0" err="1">
                <a:latin typeface="Courier New"/>
                <a:cs typeface="Courier New"/>
              </a:rPr>
              <a:t>href</a:t>
            </a:r>
            <a:r>
              <a:rPr lang="fr-FR" sz="2600" dirty="0">
                <a:latin typeface="Courier New"/>
                <a:cs typeface="Courier New"/>
              </a:rPr>
              <a:t>="http://www.univ-montp3.fr" &gt; </a:t>
            </a:r>
          </a:p>
          <a:p>
            <a:pPr marL="0" indent="0">
              <a:buNone/>
            </a:pPr>
            <a:r>
              <a:rPr lang="fr-FR" sz="2600" dirty="0">
                <a:latin typeface="Courier New"/>
                <a:cs typeface="Courier New"/>
              </a:rPr>
              <a:t>	&lt;</a:t>
            </a:r>
            <a:r>
              <a:rPr lang="fr-FR" sz="2600" dirty="0" err="1">
                <a:latin typeface="Courier New"/>
                <a:cs typeface="Courier New"/>
              </a:rPr>
              <a:t>img</a:t>
            </a:r>
            <a:r>
              <a:rPr lang="fr-FR" sz="2600" dirty="0">
                <a:latin typeface="Courier New"/>
                <a:cs typeface="Courier New"/>
              </a:rPr>
              <a:t> </a:t>
            </a:r>
            <a:r>
              <a:rPr lang="fr-FR" sz="2600" dirty="0" err="1">
                <a:latin typeface="Courier New"/>
                <a:cs typeface="Courier New"/>
              </a:rPr>
              <a:t>src</a:t>
            </a:r>
            <a:r>
              <a:rPr lang="fr-FR" sz="2600" dirty="0" smtClean="0">
                <a:latin typeface="Courier New"/>
                <a:cs typeface="Courier New"/>
              </a:rPr>
              <a:t>="http</a:t>
            </a:r>
            <a:r>
              <a:rPr lang="fr-FR" sz="2600" dirty="0">
                <a:latin typeface="Courier New"/>
                <a:cs typeface="Courier New"/>
              </a:rPr>
              <a:t>://www.univ-montp3.fr/</a:t>
            </a:r>
            <a:r>
              <a:rPr lang="fr-FR" sz="2600" dirty="0" err="1">
                <a:latin typeface="Courier New"/>
                <a:cs typeface="Courier New"/>
              </a:rPr>
              <a:t>miap</a:t>
            </a:r>
            <a:r>
              <a:rPr lang="fr-FR" sz="2600" dirty="0">
                <a:latin typeface="Courier New"/>
                <a:cs typeface="Courier New"/>
              </a:rPr>
              <a:t>/</a:t>
            </a:r>
            <a:r>
              <a:rPr lang="fr-FR" sz="2600" dirty="0" err="1">
                <a:latin typeface="Courier New"/>
                <a:cs typeface="Courier New"/>
              </a:rPr>
              <a:t>ens</a:t>
            </a:r>
            <a:r>
              <a:rPr lang="fr-FR" sz="2600" dirty="0">
                <a:latin typeface="Courier New"/>
                <a:cs typeface="Courier New"/>
              </a:rPr>
              <a:t>/</a:t>
            </a:r>
            <a:r>
              <a:rPr lang="fr-FR" sz="2600" dirty="0" err="1" smtClean="0">
                <a:latin typeface="Courier New"/>
                <a:cs typeface="Courier New"/>
              </a:rPr>
              <a:t>Logoupvc.gif</a:t>
            </a:r>
            <a:r>
              <a:rPr lang="fr-FR" sz="2600" dirty="0" smtClean="0">
                <a:latin typeface="Courier New"/>
                <a:cs typeface="Courier New"/>
              </a:rPr>
              <a:t>" /&gt;</a:t>
            </a:r>
            <a:endParaRPr lang="fr-FR" sz="26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600" dirty="0">
                <a:latin typeface="Courier New"/>
                <a:cs typeface="Courier New"/>
              </a:rPr>
              <a:t>&lt;/a&gt;</a:t>
            </a:r>
          </a:p>
          <a:p>
            <a:endParaRPr lang="fr-FR" dirty="0" smtClean="0">
              <a:latin typeface="Courier New"/>
              <a:cs typeface="Courier New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06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Adresse absolue / relative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 exemple pour l’attribut </a:t>
            </a:r>
            <a:r>
              <a:rPr lang="fr-FR" dirty="0" err="1" smtClean="0">
                <a:latin typeface="Courier New"/>
                <a:cs typeface="Courier New"/>
              </a:rPr>
              <a:t>href</a:t>
            </a:r>
            <a:r>
              <a:rPr lang="fr-FR" dirty="0" smtClean="0"/>
              <a:t> de la balise </a:t>
            </a:r>
            <a:r>
              <a:rPr lang="fr-FR" dirty="0" smtClean="0">
                <a:latin typeface="Courier New"/>
                <a:cs typeface="Courier New"/>
              </a:rPr>
              <a:t>a</a:t>
            </a:r>
            <a:r>
              <a:rPr lang="fr-FR" dirty="0" smtClean="0"/>
              <a:t> ou pour l’attribut </a:t>
            </a:r>
            <a:r>
              <a:rPr lang="fr-FR" dirty="0" err="1" smtClean="0">
                <a:latin typeface="Courier New"/>
                <a:cs typeface="Courier New"/>
              </a:rPr>
              <a:t>src</a:t>
            </a:r>
            <a:r>
              <a:rPr lang="fr-FR" dirty="0" smtClean="0"/>
              <a:t> de la balise </a:t>
            </a:r>
            <a:r>
              <a:rPr lang="fr-FR" dirty="0" err="1" smtClean="0">
                <a:latin typeface="Courier New"/>
                <a:cs typeface="Courier New"/>
              </a:rPr>
              <a:t>img</a:t>
            </a:r>
            <a:endParaRPr lang="fr-FR" dirty="0">
              <a:latin typeface="Courier New"/>
              <a:cs typeface="Courier New"/>
            </a:endParaRPr>
          </a:p>
          <a:p>
            <a:pPr marL="342900" lvl="1" indent="-342900">
              <a:buFont typeface="Arial"/>
              <a:buChar char="•"/>
            </a:pPr>
            <a:r>
              <a:rPr lang="fr-FR" sz="3200" dirty="0" smtClean="0"/>
              <a:t>Absolue : adresse complète de la forme </a:t>
            </a:r>
            <a:r>
              <a:rPr lang="fr-FR" dirty="0" smtClean="0">
                <a:latin typeface="Courier New"/>
                <a:cs typeface="Courier New"/>
              </a:rPr>
              <a:t>http</a:t>
            </a:r>
            <a:r>
              <a:rPr lang="fr-FR" dirty="0">
                <a:latin typeface="Courier New"/>
                <a:cs typeface="Courier New"/>
              </a:rPr>
              <a:t>:// </a:t>
            </a:r>
            <a:r>
              <a:rPr lang="fr-FR" dirty="0" smtClean="0">
                <a:latin typeface="Courier New"/>
                <a:cs typeface="Courier New"/>
              </a:rPr>
              <a:t>…</a:t>
            </a:r>
            <a:endParaRPr lang="fr-FR" dirty="0" smtClean="0"/>
          </a:p>
          <a:p>
            <a:pPr lvl="1"/>
            <a:r>
              <a:rPr lang="fr-FR" dirty="0" smtClean="0"/>
              <a:t>Ex. : </a:t>
            </a:r>
            <a:r>
              <a:rPr lang="fr-FR" dirty="0" smtClean="0">
                <a:latin typeface="Courier New"/>
                <a:cs typeface="Courier New"/>
                <a:hlinkClick r:id="rId2"/>
              </a:rPr>
              <a:t>http</a:t>
            </a:r>
            <a:r>
              <a:rPr lang="fr-FR" dirty="0">
                <a:latin typeface="Courier New"/>
                <a:cs typeface="Courier New"/>
                <a:hlinkClick r:id="rId2"/>
              </a:rPr>
              <a:t>://www.univ-montp3.</a:t>
            </a:r>
            <a:r>
              <a:rPr lang="fr-FR" dirty="0" smtClean="0">
                <a:latin typeface="Courier New"/>
                <a:cs typeface="Courier New"/>
                <a:hlinkClick r:id="rId2"/>
              </a:rPr>
              <a:t>fr</a:t>
            </a:r>
            <a:endParaRPr lang="fr-FR" dirty="0" smtClean="0">
              <a:latin typeface="Courier New"/>
              <a:cs typeface="Courier New"/>
            </a:endParaRPr>
          </a:p>
          <a:p>
            <a:r>
              <a:rPr lang="fr-FR" dirty="0" smtClean="0">
                <a:cs typeface="Courier New"/>
              </a:rPr>
              <a:t>Relative : à partir de l’emplacement de la page courante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79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Adresse absolue / relative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800" dirty="0" smtClean="0">
                <a:cs typeface="Courier New"/>
              </a:rPr>
              <a:t>Exemples d’adresses relatives dans page.html :</a:t>
            </a:r>
          </a:p>
          <a:p>
            <a:pPr marL="0" indent="0">
              <a:buNone/>
            </a:pPr>
            <a:r>
              <a:rPr lang="is-IS" sz="2400" dirty="0" smtClean="0">
                <a:latin typeface="Courier New"/>
                <a:cs typeface="Courier New"/>
              </a:rPr>
              <a:t>	&lt;</a:t>
            </a:r>
            <a:r>
              <a:rPr lang="is-IS" sz="2400" dirty="0">
                <a:latin typeface="Courier New"/>
                <a:cs typeface="Courier New"/>
              </a:rPr>
              <a:t>a href="../page1.html" &gt; </a:t>
            </a:r>
            <a:r>
              <a:rPr lang="is-IS" sz="2400" dirty="0" smtClean="0">
                <a:latin typeface="Courier New"/>
                <a:cs typeface="Courier New"/>
              </a:rPr>
              <a:t>Page </a:t>
            </a:r>
            <a:r>
              <a:rPr lang="is-IS" sz="2400" dirty="0">
                <a:latin typeface="Courier New"/>
                <a:cs typeface="Courier New"/>
              </a:rPr>
              <a:t>1 </a:t>
            </a:r>
            <a:r>
              <a:rPr lang="is-IS" sz="2400" dirty="0" smtClean="0">
                <a:latin typeface="Courier New"/>
                <a:cs typeface="Courier New"/>
              </a:rPr>
              <a:t>&lt;</a:t>
            </a:r>
            <a:r>
              <a:rPr lang="is-IS" sz="2400" dirty="0">
                <a:latin typeface="Courier New"/>
                <a:cs typeface="Courier New"/>
              </a:rPr>
              <a:t>/a</a:t>
            </a:r>
            <a:r>
              <a:rPr lang="is-IS" sz="2400" dirty="0" smtClean="0">
                <a:latin typeface="Courier New"/>
                <a:cs typeface="Courier New"/>
              </a:rPr>
              <a:t>&gt;</a:t>
            </a:r>
            <a:endParaRPr lang="is-I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is-IS" sz="2400" dirty="0" smtClean="0">
                <a:latin typeface="Courier New"/>
                <a:cs typeface="Courier New"/>
              </a:rPr>
              <a:t>	&lt;</a:t>
            </a:r>
            <a:r>
              <a:rPr lang="is-IS" sz="2400" dirty="0">
                <a:latin typeface="Courier New"/>
                <a:cs typeface="Courier New"/>
              </a:rPr>
              <a:t>a href="page2.html" &gt; </a:t>
            </a:r>
            <a:r>
              <a:rPr lang="is-IS" sz="2400" dirty="0" smtClean="0">
                <a:latin typeface="Courier New"/>
                <a:cs typeface="Courier New"/>
              </a:rPr>
              <a:t>Page </a:t>
            </a:r>
            <a:r>
              <a:rPr lang="is-IS" sz="2400" dirty="0">
                <a:latin typeface="Courier New"/>
                <a:cs typeface="Courier New"/>
              </a:rPr>
              <a:t>2 </a:t>
            </a:r>
            <a:r>
              <a:rPr lang="is-IS" sz="2400" dirty="0" smtClean="0">
                <a:latin typeface="Courier New"/>
                <a:cs typeface="Courier New"/>
              </a:rPr>
              <a:t>&lt;</a:t>
            </a:r>
            <a:r>
              <a:rPr lang="is-IS" sz="2400" dirty="0">
                <a:latin typeface="Courier New"/>
                <a:cs typeface="Courier New"/>
              </a:rPr>
              <a:t>/a</a:t>
            </a:r>
            <a:r>
              <a:rPr lang="is-IS" sz="2400" dirty="0" smtClean="0">
                <a:latin typeface="Courier New"/>
                <a:cs typeface="Courier New"/>
              </a:rPr>
              <a:t>&gt;</a:t>
            </a:r>
            <a:endParaRPr lang="is-I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is-IS" sz="2400" dirty="0" smtClean="0">
                <a:latin typeface="Courier New"/>
                <a:cs typeface="Courier New"/>
              </a:rPr>
              <a:t>	&lt;</a:t>
            </a:r>
            <a:r>
              <a:rPr lang="is-IS" sz="2400" dirty="0">
                <a:latin typeface="Courier New"/>
                <a:cs typeface="Courier New"/>
              </a:rPr>
              <a:t>a href="B/page3.html" &gt; </a:t>
            </a:r>
            <a:r>
              <a:rPr lang="is-IS" sz="2400" dirty="0" smtClean="0">
                <a:latin typeface="Courier New"/>
                <a:cs typeface="Courier New"/>
              </a:rPr>
              <a:t>Page 3 &lt;</a:t>
            </a:r>
            <a:r>
              <a:rPr lang="is-IS" sz="2400" dirty="0">
                <a:latin typeface="Courier New"/>
                <a:cs typeface="Courier New"/>
              </a:rPr>
              <a:t>/a</a:t>
            </a:r>
            <a:r>
              <a:rPr lang="is-IS" sz="24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endParaRPr lang="fr-FR" sz="2400" dirty="0">
              <a:latin typeface="Courier New"/>
              <a:cs typeface="Courier New"/>
            </a:endParaRPr>
          </a:p>
        </p:txBody>
      </p:sp>
      <p:pic>
        <p:nvPicPr>
          <p:cNvPr id="5" name="Image 4" descr="adres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75" y="3528293"/>
            <a:ext cx="8829926" cy="381540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35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Courier New"/>
                <a:cs typeface="Courier New"/>
              </a:rPr>
              <a:t>&lt;table&gt; … &lt;/table&gt; </a:t>
            </a:r>
            <a:r>
              <a:rPr lang="fr-FR" dirty="0" smtClean="0"/>
              <a:t>: début et fin du tableau</a:t>
            </a:r>
          </a:p>
          <a:p>
            <a:r>
              <a:rPr lang="fr-FR" dirty="0" smtClean="0"/>
              <a:t>Attribut </a:t>
            </a:r>
            <a:r>
              <a:rPr lang="fr-FR" dirty="0" smtClean="0">
                <a:latin typeface="Courier New"/>
                <a:cs typeface="Courier New"/>
              </a:rPr>
              <a:t>border</a:t>
            </a:r>
            <a:r>
              <a:rPr lang="fr-FR" dirty="0" smtClean="0"/>
              <a:t> de </a:t>
            </a:r>
            <a:r>
              <a:rPr lang="fr-FR" dirty="0" smtClean="0">
                <a:latin typeface="Courier New"/>
                <a:cs typeface="Courier New"/>
              </a:rPr>
              <a:t>table</a:t>
            </a:r>
            <a:r>
              <a:rPr lang="fr-FR" dirty="0" smtClean="0"/>
              <a:t> : épaisseur des bords</a:t>
            </a:r>
          </a:p>
          <a:p>
            <a:r>
              <a:rPr lang="fr-FR" dirty="0" smtClean="0">
                <a:latin typeface="Courier New"/>
                <a:cs typeface="Courier New"/>
              </a:rPr>
              <a:t>&lt;tr&gt; … &lt;/tr&gt; </a:t>
            </a:r>
            <a:r>
              <a:rPr lang="fr-FR" dirty="0" smtClean="0"/>
              <a:t>: ligne</a:t>
            </a:r>
          </a:p>
          <a:p>
            <a:r>
              <a:rPr lang="fr-FR" dirty="0" smtClean="0">
                <a:latin typeface="Courier New"/>
                <a:cs typeface="Courier New"/>
              </a:rPr>
              <a:t>&lt;th&gt; … &lt;/th&gt; </a:t>
            </a:r>
            <a:r>
              <a:rPr lang="fr-FR" dirty="0" smtClean="0"/>
              <a:t>: case titre d’une ligne</a:t>
            </a:r>
          </a:p>
          <a:p>
            <a:r>
              <a:rPr lang="fr-FR" dirty="0" smtClean="0">
                <a:latin typeface="Courier New"/>
                <a:cs typeface="Courier New"/>
              </a:rPr>
              <a:t>&lt;td&gt; … &lt;td&gt; </a:t>
            </a:r>
            <a:r>
              <a:rPr lang="fr-FR" dirty="0" smtClean="0"/>
              <a:t>: case d’une ligne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0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tableaux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&lt;table border="1"&gt;</a:t>
            </a:r>
            <a:endParaRPr lang="fr-FR" sz="51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5100" dirty="0">
                <a:latin typeface="Courier New"/>
                <a:cs typeface="Courier New"/>
              </a:rPr>
              <a:t>   &lt;</a:t>
            </a:r>
            <a:r>
              <a:rPr lang="en-US" sz="5100" dirty="0" err="1">
                <a:latin typeface="Courier New"/>
                <a:cs typeface="Courier New"/>
              </a:rPr>
              <a:t>tr</a:t>
            </a:r>
            <a:r>
              <a:rPr lang="en-US" sz="51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5100" dirty="0">
                <a:latin typeface="Courier New"/>
                <a:cs typeface="Courier New"/>
              </a:rPr>
              <a:t>       &lt;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>
                <a:latin typeface="Courier New"/>
                <a:cs typeface="Courier New"/>
              </a:rPr>
              <a:t>&gt;Nom&lt;/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5100" dirty="0">
                <a:latin typeface="Courier New"/>
                <a:cs typeface="Courier New"/>
              </a:rPr>
              <a:t>       &lt;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 smtClean="0">
                <a:latin typeface="Courier New"/>
                <a:cs typeface="Courier New"/>
              </a:rPr>
              <a:t>&gt;Age</a:t>
            </a:r>
            <a:r>
              <a:rPr lang="en-US" sz="5100" dirty="0">
                <a:latin typeface="Courier New"/>
                <a:cs typeface="Courier New"/>
              </a:rPr>
              <a:t>&lt;/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5100" dirty="0">
                <a:latin typeface="Courier New"/>
                <a:cs typeface="Courier New"/>
              </a:rPr>
              <a:t>       &lt;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>
                <a:latin typeface="Courier New"/>
                <a:cs typeface="Courier New"/>
              </a:rPr>
              <a:t>&gt;Pays&lt;/</a:t>
            </a:r>
            <a:r>
              <a:rPr lang="en-US" sz="5100" dirty="0" err="1">
                <a:latin typeface="Courier New"/>
                <a:cs typeface="Courier New"/>
              </a:rPr>
              <a:t>th</a:t>
            </a:r>
            <a:r>
              <a:rPr lang="en-US" sz="5100" dirty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5100" dirty="0">
                <a:latin typeface="Courier New"/>
                <a:cs typeface="Courier New"/>
              </a:rPr>
              <a:t>   &lt;/</a:t>
            </a:r>
            <a:r>
              <a:rPr lang="en-US" sz="5100" dirty="0" err="1">
                <a:latin typeface="Courier New"/>
                <a:cs typeface="Courier New"/>
              </a:rPr>
              <a:t>tr</a:t>
            </a:r>
            <a:r>
              <a:rPr lang="en-US" sz="5100" dirty="0" smtClean="0">
                <a:latin typeface="Courier New"/>
                <a:cs typeface="Courier New"/>
              </a:rPr>
              <a:t>&gt;</a:t>
            </a:r>
            <a:endParaRPr lang="fr-FR" sz="51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&lt;tr&gt;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&lt;td&gt;Carmen&lt;/td&gt;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&lt;td&gt;33 ans&lt;/td&gt;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&lt;td&gt;Espagne&lt;/td&gt;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&lt;/tr&gt;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&lt;tr&gt;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&lt;td&gt;Michelle&lt;/td&gt;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&lt;td&gt;26 ans&lt;/td&gt;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    &lt;td&gt;États-Unis&lt;/td&gt;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   &lt;/tr&gt;</a:t>
            </a:r>
          </a:p>
          <a:p>
            <a:pPr marL="0" indent="0">
              <a:buNone/>
            </a:pPr>
            <a:r>
              <a:rPr lang="fr-FR" sz="5100" dirty="0">
                <a:latin typeface="Courier New"/>
                <a:cs typeface="Courier New"/>
              </a:rPr>
              <a:t>&lt;/table&gt;</a:t>
            </a:r>
          </a:p>
          <a:p>
            <a:endParaRPr lang="fr-FR" dirty="0"/>
          </a:p>
        </p:txBody>
      </p:sp>
      <p:pic>
        <p:nvPicPr>
          <p:cNvPr id="4" name="Image 3" descr="tablea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177" y="1580651"/>
            <a:ext cx="6016676" cy="4684922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400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Page Web</a:t>
            </a:r>
          </a:p>
          <a:p>
            <a:r>
              <a:rPr lang="fr-FR" dirty="0" smtClean="0"/>
              <a:t>Affichée dans un navigateur (Firefox, Internet Explorer, Safari, …)</a:t>
            </a:r>
          </a:p>
          <a:p>
            <a:r>
              <a:rPr lang="fr-FR" dirty="0"/>
              <a:t>Langage </a:t>
            </a:r>
            <a:r>
              <a:rPr lang="fr-FR" dirty="0" smtClean="0"/>
              <a:t>du fichier principal : HTML</a:t>
            </a:r>
          </a:p>
          <a:p>
            <a:r>
              <a:rPr lang="fr-FR" i="1" dirty="0"/>
              <a:t>Hyper </a:t>
            </a:r>
            <a:r>
              <a:rPr lang="fr-FR" i="1" dirty="0" err="1"/>
              <a:t>Text</a:t>
            </a:r>
            <a:r>
              <a:rPr lang="fr-FR" i="1" dirty="0"/>
              <a:t> </a:t>
            </a:r>
            <a:r>
              <a:rPr lang="fr-FR" i="1" dirty="0" err="1"/>
              <a:t>Markup</a:t>
            </a:r>
            <a:r>
              <a:rPr lang="fr-FR" i="1" dirty="0"/>
              <a:t> </a:t>
            </a:r>
            <a:r>
              <a:rPr lang="fr-FR" i="1" dirty="0" err="1" smtClean="0"/>
              <a:t>Language</a:t>
            </a:r>
            <a:endParaRPr lang="fr-FR" i="1" dirty="0" smtClean="0"/>
          </a:p>
          <a:p>
            <a:r>
              <a:rPr lang="fr-FR" dirty="0" smtClean="0"/>
              <a:t>Existe des éditeurs spécifiques comme Dreamweaver, Mozilla Composer ou </a:t>
            </a:r>
            <a:r>
              <a:rPr lang="fr-FR" dirty="0" err="1" smtClean="0"/>
              <a:t>Bluefish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15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Introduction : </a:t>
            </a:r>
            <a:br>
              <a:rPr lang="fr-FR" dirty="0" smtClean="0"/>
            </a:br>
            <a:r>
              <a:rPr lang="fr-FR" dirty="0" smtClean="0"/>
              <a:t>Un fichier HTML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Format texte (vous pouvez par exemple utiliser </a:t>
            </a:r>
            <a:r>
              <a:rPr lang="fr-FR" dirty="0" err="1" smtClean="0"/>
              <a:t>notepad</a:t>
            </a:r>
            <a:r>
              <a:rPr lang="fr-FR" dirty="0" smtClean="0"/>
              <a:t>++ pour le créer)</a:t>
            </a:r>
          </a:p>
          <a:p>
            <a:r>
              <a:rPr lang="fr-FR" dirty="0" smtClean="0"/>
              <a:t>L’extension doit être .htm ou .html</a:t>
            </a:r>
          </a:p>
          <a:p>
            <a:r>
              <a:rPr lang="fr-FR" dirty="0" smtClean="0"/>
              <a:t>Le nom ne doit contenir ni espaces, ni caractères accentués, ni caractères spéciaux </a:t>
            </a:r>
            <a:r>
              <a:rPr lang="fr-FR" sz="2800" dirty="0" smtClean="0">
                <a:latin typeface="Courier New"/>
                <a:cs typeface="Courier New"/>
              </a:rPr>
              <a:t>(</a:t>
            </a:r>
            <a:r>
              <a:rPr lang="fr-FR" sz="2800" dirty="0">
                <a:latin typeface="Courier New"/>
                <a:cs typeface="Courier New"/>
              </a:rPr>
              <a:t>\ / ? : * " &gt; &lt; </a:t>
            </a:r>
            <a:r>
              <a:rPr lang="fr-FR" sz="2800" dirty="0" smtClean="0">
                <a:latin typeface="Courier New"/>
                <a:cs typeface="Courier New"/>
              </a:rPr>
              <a:t>|)</a:t>
            </a:r>
            <a:endParaRPr lang="fr-FR" dirty="0" smtClean="0">
              <a:cs typeface="Courier New"/>
            </a:endParaRPr>
          </a:p>
          <a:p>
            <a:r>
              <a:rPr lang="fr-FR" dirty="0" smtClean="0">
                <a:cs typeface="Courier New"/>
              </a:rPr>
              <a:t>Les majuscules comptent (</a:t>
            </a:r>
            <a:r>
              <a:rPr lang="fr-FR" dirty="0" err="1" smtClean="0">
                <a:cs typeface="Courier New"/>
              </a:rPr>
              <a:t>MaPage.html</a:t>
            </a:r>
            <a:r>
              <a:rPr lang="fr-FR" dirty="0" smtClean="0">
                <a:cs typeface="Courier New"/>
              </a:rPr>
              <a:t> est différente de </a:t>
            </a:r>
            <a:r>
              <a:rPr lang="fr-FR" dirty="0" err="1" smtClean="0">
                <a:cs typeface="Courier New"/>
              </a:rPr>
              <a:t>mapage.html</a:t>
            </a:r>
            <a:r>
              <a:rPr lang="fr-FR" dirty="0" smtClean="0">
                <a:cs typeface="Courier New"/>
              </a:rPr>
              <a:t>)</a:t>
            </a:r>
          </a:p>
          <a:p>
            <a:endParaRPr lang="fr-FR" sz="2800" dirty="0">
              <a:latin typeface="Courier New"/>
              <a:cs typeface="Courier New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47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D36D-B0B6-FA4A-96B6-BFB54E73735E}" type="slidenum">
              <a:rPr lang="fr-FR"/>
              <a:pPr/>
              <a:t>5</a:t>
            </a:fld>
            <a:endParaRPr lang="fr-F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Introduction : </a:t>
            </a:r>
            <a:br>
              <a:rPr lang="fr-FR" dirty="0" smtClean="0"/>
            </a:br>
            <a:r>
              <a:rPr lang="fr-FR" dirty="0" smtClean="0"/>
              <a:t>Le langage HTML</a:t>
            </a:r>
            <a:endParaRPr lang="fr-F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Texte balisé</a:t>
            </a:r>
          </a:p>
          <a:p>
            <a:r>
              <a:rPr lang="fr-FR" dirty="0" smtClean="0"/>
              <a:t>Balises pour mettre en forme le texte</a:t>
            </a:r>
          </a:p>
          <a:p>
            <a:r>
              <a:rPr lang="fr-FR" dirty="0" smtClean="0"/>
              <a:t>Interprétées par le navigateur</a:t>
            </a:r>
          </a:p>
          <a:p>
            <a:r>
              <a:rPr lang="fr-FR" dirty="0" smtClean="0"/>
              <a:t>Exemple 1 : définition d’un paragraphe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800" dirty="0" smtClean="0">
                <a:latin typeface="Courier New"/>
                <a:cs typeface="Courier New"/>
              </a:rPr>
              <a:t>&lt;p&gt;Le texte de votre paragraphe&lt;/p&gt;</a:t>
            </a:r>
          </a:p>
          <a:p>
            <a:r>
              <a:rPr lang="fr-FR" dirty="0" smtClean="0"/>
              <a:t>Exemple 2 : insertion d’une image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 err="1" smtClean="0">
                <a:latin typeface="Courier New"/>
                <a:cs typeface="Courier New"/>
              </a:rPr>
              <a:t>img</a:t>
            </a:r>
            <a:r>
              <a:rPr lang="fr-FR" sz="2800" dirty="0" smtClean="0">
                <a:latin typeface="Courier New"/>
                <a:cs typeface="Courier New"/>
              </a:rPr>
              <a:t> </a:t>
            </a:r>
            <a:r>
              <a:rPr lang="fr-FR" sz="2800" dirty="0" err="1" smtClean="0">
                <a:latin typeface="Courier New"/>
                <a:cs typeface="Courier New"/>
              </a:rPr>
              <a:t>src</a:t>
            </a:r>
            <a:r>
              <a:rPr lang="fr-FR" sz="2800" dirty="0">
                <a:latin typeface="Courier New"/>
                <a:cs typeface="Courier New"/>
              </a:rPr>
              <a:t>="</a:t>
            </a:r>
            <a:r>
              <a:rPr lang="fr-FR" sz="2800" dirty="0" err="1" smtClean="0">
                <a:latin typeface="Courier New"/>
                <a:cs typeface="Courier New"/>
              </a:rPr>
              <a:t>votreImage</a:t>
            </a:r>
            <a:r>
              <a:rPr lang="fr-FR" sz="2800" dirty="0">
                <a:latin typeface="Courier New"/>
                <a:cs typeface="Courier New"/>
              </a:rPr>
              <a:t>"/</a:t>
            </a:r>
            <a:r>
              <a:rPr lang="fr-FR" sz="2800" dirty="0" smtClean="0">
                <a:latin typeface="Courier New"/>
                <a:cs typeface="Courier New"/>
              </a:rPr>
              <a:t>&gt;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39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Premier fichier HTML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Exemple d’un fichier </a:t>
            </a:r>
            <a:r>
              <a:rPr lang="fr-FR" dirty="0" err="1" smtClean="0"/>
              <a:t>bonjour.html</a:t>
            </a:r>
            <a:endParaRPr lang="fr-FR" dirty="0" smtClean="0"/>
          </a:p>
          <a:p>
            <a:r>
              <a:rPr lang="fr-FR" dirty="0" smtClean="0"/>
              <a:t>Dans un éditeur de texte :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&lt;html&gt;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&lt;</a:t>
            </a:r>
            <a:r>
              <a:rPr lang="fr-FR" dirty="0" err="1" smtClean="0">
                <a:latin typeface="Courier New"/>
                <a:cs typeface="Courier New"/>
              </a:rPr>
              <a:t>head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	&lt;</a:t>
            </a:r>
            <a:r>
              <a:rPr lang="fr-FR" dirty="0" err="1" smtClean="0">
                <a:latin typeface="Courier New"/>
                <a:cs typeface="Courier New"/>
              </a:rPr>
              <a:t>title</a:t>
            </a:r>
            <a:r>
              <a:rPr lang="fr-FR" dirty="0" smtClean="0">
                <a:latin typeface="Courier New"/>
                <a:cs typeface="Courier New"/>
              </a:rPr>
              <a:t>&gt;Bonjour&lt;/</a:t>
            </a:r>
            <a:r>
              <a:rPr lang="fr-FR" dirty="0" err="1" smtClean="0">
                <a:latin typeface="Courier New"/>
                <a:cs typeface="Courier New"/>
              </a:rPr>
              <a:t>title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&lt;/</a:t>
            </a:r>
            <a:r>
              <a:rPr lang="fr-FR" dirty="0" err="1" smtClean="0">
                <a:latin typeface="Courier New"/>
                <a:cs typeface="Courier New"/>
              </a:rPr>
              <a:t>head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&lt;body </a:t>
            </a:r>
            <a:r>
              <a:rPr lang="fr-FR" dirty="0" err="1">
                <a:latin typeface="Courier New"/>
                <a:cs typeface="Courier New"/>
              </a:rPr>
              <a:t>bgcolor</a:t>
            </a:r>
            <a:r>
              <a:rPr lang="fr-FR" dirty="0">
                <a:latin typeface="Courier New"/>
                <a:cs typeface="Courier New"/>
              </a:rPr>
              <a:t>="#E6E6FA"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	&lt;!–- Mon premier fichier --&gt;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	Bonjour le monde !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	&lt;/body&gt;</a:t>
            </a:r>
          </a:p>
          <a:p>
            <a:pPr marL="0" indent="0">
              <a:buNone/>
            </a:pPr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smtClean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7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Premier </a:t>
            </a:r>
            <a:r>
              <a:rPr lang="fr-FR" dirty="0"/>
              <a:t>fichier HTML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votre navigateur :</a:t>
            </a:r>
          </a:p>
          <a:p>
            <a:endParaRPr lang="fr-FR" dirty="0"/>
          </a:p>
        </p:txBody>
      </p:sp>
      <p:pic>
        <p:nvPicPr>
          <p:cNvPr id="5" name="Image 4" descr="bonjou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97" y="2334929"/>
            <a:ext cx="8423990" cy="4742177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678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balises : </a:t>
            </a:r>
            <a:br>
              <a:rPr lang="fr-FR" dirty="0" smtClean="0"/>
            </a:br>
            <a:r>
              <a:rPr lang="fr-FR" dirty="0" smtClean="0"/>
              <a:t>exemple précédent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</a:t>
            </a:r>
            <a:r>
              <a:rPr lang="fr-FR" dirty="0" smtClean="0"/>
              <a:t>alises imbriquées :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&lt;html&gt; L’ensemble du code &lt;/html&gt;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&lt;</a:t>
            </a:r>
            <a:r>
              <a:rPr lang="fr-FR" dirty="0" err="1" smtClean="0">
                <a:latin typeface="Courier New"/>
                <a:cs typeface="Courier New"/>
              </a:rPr>
              <a:t>head</a:t>
            </a:r>
            <a:r>
              <a:rPr lang="fr-FR" dirty="0" smtClean="0">
                <a:latin typeface="Courier New"/>
                <a:cs typeface="Courier New"/>
              </a:rPr>
              <a:t>&gt; L’en-tête &lt;/</a:t>
            </a:r>
            <a:r>
              <a:rPr lang="fr-FR" dirty="0" err="1" smtClean="0">
                <a:latin typeface="Courier New"/>
                <a:cs typeface="Courier New"/>
              </a:rPr>
              <a:t>head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&lt;</a:t>
            </a:r>
            <a:r>
              <a:rPr lang="fr-FR" dirty="0" err="1" smtClean="0">
                <a:latin typeface="Courier New"/>
                <a:cs typeface="Courier New"/>
              </a:rPr>
              <a:t>title</a:t>
            </a:r>
            <a:r>
              <a:rPr lang="fr-FR" dirty="0" smtClean="0">
                <a:latin typeface="Courier New"/>
                <a:cs typeface="Courier New"/>
              </a:rPr>
              <a:t>&gt; Le titre de la page &lt;/</a:t>
            </a:r>
            <a:r>
              <a:rPr lang="fr-FR" dirty="0" err="1" smtClean="0">
                <a:latin typeface="Courier New"/>
                <a:cs typeface="Courier New"/>
              </a:rPr>
              <a:t>title</a:t>
            </a:r>
            <a:r>
              <a:rPr lang="fr-FR" dirty="0" smtClean="0">
                <a:latin typeface="Courier New"/>
                <a:cs typeface="Courier New"/>
              </a:rPr>
              <a:t>&gt;</a:t>
            </a: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&lt;</a:t>
            </a:r>
            <a:r>
              <a:rPr lang="fr-FR" dirty="0">
                <a:latin typeface="Courier New"/>
                <a:cs typeface="Courier New"/>
              </a:rPr>
              <a:t>body </a:t>
            </a:r>
            <a:r>
              <a:rPr lang="fr-FR" dirty="0" err="1" smtClean="0">
                <a:latin typeface="Courier New"/>
                <a:cs typeface="Courier New"/>
              </a:rPr>
              <a:t>bgcolor</a:t>
            </a:r>
            <a:r>
              <a:rPr lang="fr-FR" dirty="0" smtClean="0">
                <a:latin typeface="Courier New"/>
                <a:cs typeface="Courier New"/>
              </a:rPr>
              <a:t>="</a:t>
            </a:r>
            <a:r>
              <a:rPr lang="fr-FR" dirty="0" err="1" smtClean="0">
                <a:latin typeface="Courier New"/>
                <a:cs typeface="Courier New"/>
              </a:rPr>
              <a:t>couleurDuFond</a:t>
            </a:r>
            <a:r>
              <a:rPr lang="fr-FR" dirty="0" smtClean="0">
                <a:latin typeface="Courier New"/>
                <a:cs typeface="Courier New"/>
              </a:rPr>
              <a:t>"&gt; Le corps de la page &lt;/body&gt;</a:t>
            </a:r>
          </a:p>
          <a:p>
            <a:pPr lvl="1"/>
            <a:r>
              <a:rPr lang="fr-FR" dirty="0">
                <a:latin typeface="Courier New"/>
                <a:cs typeface="Courier New"/>
              </a:rPr>
              <a:t>&lt;!–- </a:t>
            </a:r>
            <a:r>
              <a:rPr lang="fr-FR" dirty="0" smtClean="0">
                <a:latin typeface="Courier New"/>
                <a:cs typeface="Courier New"/>
              </a:rPr>
              <a:t>Les commentaires qui ne s’afficheront pas à l’écran -</a:t>
            </a:r>
            <a:r>
              <a:rPr lang="fr-FR" dirty="0">
                <a:latin typeface="Courier New"/>
                <a:cs typeface="Courier New"/>
              </a:rPr>
              <a:t>-&gt;</a:t>
            </a:r>
          </a:p>
          <a:p>
            <a:pPr lvl="1"/>
            <a:endParaRPr lang="fr-FR" dirty="0">
              <a:latin typeface="Courier New"/>
              <a:cs typeface="Courier New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957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balises : 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/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</a:t>
            </a:r>
            <a:r>
              <a:rPr lang="fr-FR" sz="2800" dirty="0" err="1" smtClean="0">
                <a:latin typeface="Courier New"/>
                <a:cs typeface="Courier New"/>
              </a:rPr>
              <a:t>nomDeLaBalise</a:t>
            </a:r>
            <a:r>
              <a:rPr lang="fr-FR" sz="2800" dirty="0" smtClean="0">
                <a:latin typeface="Courier New"/>
                <a:cs typeface="Courier New"/>
              </a:rPr>
              <a:t> attribut1="valeur1" att2="val2" ...&gt;</a:t>
            </a:r>
          </a:p>
          <a:p>
            <a:pPr marL="0" indent="0">
              <a:buNone/>
            </a:pPr>
            <a:endParaRPr lang="fr-FR" sz="2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Le texte sur lequel la forme est appliquée</a:t>
            </a:r>
            <a:endParaRPr lang="fr-FR" sz="28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fr-FR" sz="2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fr-FR" sz="2800" dirty="0" smtClean="0">
                <a:latin typeface="Courier New"/>
                <a:cs typeface="Courier New"/>
              </a:rPr>
              <a:t>&lt;/</a:t>
            </a:r>
            <a:r>
              <a:rPr lang="fr-FR" sz="2800" dirty="0" err="1">
                <a:latin typeface="Courier New"/>
                <a:cs typeface="Courier New"/>
              </a:rPr>
              <a:t>nomDeLaBalise</a:t>
            </a:r>
            <a:r>
              <a:rPr lang="fr-FR" sz="2800" dirty="0">
                <a:latin typeface="Courier New"/>
                <a:cs typeface="Courier New"/>
              </a:rPr>
              <a:t> </a:t>
            </a:r>
            <a:r>
              <a:rPr lang="fr-FR" sz="2800" dirty="0" smtClean="0">
                <a:latin typeface="Courier New"/>
                <a:cs typeface="Courier New"/>
              </a:rPr>
              <a:t>&gt; </a:t>
            </a:r>
            <a:endParaRPr lang="fr-FR" sz="2800" dirty="0">
              <a:latin typeface="Courier New"/>
              <a:cs typeface="Courier New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d’informatique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58A-82A5-FF45-8ADB-C3DFE83F84C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98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4031</TotalTime>
  <Words>831</Words>
  <Application>Microsoft Macintosh PowerPoint</Application>
  <PresentationFormat>Présentation à l'écran (4:3)</PresentationFormat>
  <Paragraphs>229</Paragraphs>
  <Slides>26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HTML</vt:lpstr>
      <vt:lpstr>Plan</vt:lpstr>
      <vt:lpstr>Introduction</vt:lpstr>
      <vt:lpstr>Introduction :  Un fichier HTML</vt:lpstr>
      <vt:lpstr>Introduction :  Le langage HTML</vt:lpstr>
      <vt:lpstr>Premier fichier HTML</vt:lpstr>
      <vt:lpstr>Premier fichier HTML</vt:lpstr>
      <vt:lpstr>Les balises :  exemple précédent</vt:lpstr>
      <vt:lpstr>Les balises : principe</vt:lpstr>
      <vt:lpstr>Les balises : exemples</vt:lpstr>
      <vt:lpstr>Les balises : exemples</vt:lpstr>
      <vt:lpstr>Listes non ordonnées</vt:lpstr>
      <vt:lpstr>Listes non ordonnées</vt:lpstr>
      <vt:lpstr>Listes non ordonnées</vt:lpstr>
      <vt:lpstr>Listes ordonnées</vt:lpstr>
      <vt:lpstr>Listes ordonnées</vt:lpstr>
      <vt:lpstr>Caractères spéciaux</vt:lpstr>
      <vt:lpstr>Caractères spéciaux</vt:lpstr>
      <vt:lpstr>Liens hypertextes  (hyperliens)</vt:lpstr>
      <vt:lpstr>Liens hypertextes  (hyperliens)</vt:lpstr>
      <vt:lpstr>Insertion d’image</vt:lpstr>
      <vt:lpstr>Insertion d’image  avec hyperlien</vt:lpstr>
      <vt:lpstr>Adresse absolue / relative</vt:lpstr>
      <vt:lpstr>Adresse absolue / relative</vt:lpstr>
      <vt:lpstr>Les tableaux</vt:lpstr>
      <vt:lpstr>Les tableaux</vt:lpstr>
    </vt:vector>
  </TitlesOfParts>
  <Company>LIRMM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Programmation Web</dc:title>
  <dc:creator>Joël Quinqueton</dc:creator>
  <cp:lastModifiedBy>Arnaud Sallaberry</cp:lastModifiedBy>
  <cp:revision>80</cp:revision>
  <dcterms:created xsi:type="dcterms:W3CDTF">2011-07-30T08:39:00Z</dcterms:created>
  <dcterms:modified xsi:type="dcterms:W3CDTF">2014-10-21T07:26:37Z</dcterms:modified>
</cp:coreProperties>
</file>