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17" r:id="rId3"/>
    <p:sldId id="442" r:id="rId4"/>
    <p:sldId id="403" r:id="rId5"/>
    <p:sldId id="404" r:id="rId6"/>
    <p:sldId id="439" r:id="rId7"/>
    <p:sldId id="434" r:id="rId8"/>
    <p:sldId id="430" r:id="rId9"/>
    <p:sldId id="432" r:id="rId10"/>
    <p:sldId id="431" r:id="rId11"/>
    <p:sldId id="390" r:id="rId12"/>
    <p:sldId id="437" r:id="rId13"/>
    <p:sldId id="438" r:id="rId14"/>
    <p:sldId id="411" r:id="rId15"/>
    <p:sldId id="435" r:id="rId16"/>
    <p:sldId id="440" r:id="rId17"/>
    <p:sldId id="391" r:id="rId18"/>
    <p:sldId id="443" r:id="rId19"/>
    <p:sldId id="412" r:id="rId20"/>
    <p:sldId id="414" r:id="rId21"/>
    <p:sldId id="448" r:id="rId22"/>
    <p:sldId id="420" r:id="rId23"/>
    <p:sldId id="445" r:id="rId24"/>
    <p:sldId id="444" r:id="rId25"/>
    <p:sldId id="401" r:id="rId26"/>
    <p:sldId id="402" r:id="rId27"/>
    <p:sldId id="446" r:id="rId28"/>
    <p:sldId id="447" r:id="rId29"/>
    <p:sldId id="387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F03"/>
    <a:srgbClr val="FF00FF"/>
    <a:srgbClr val="FF0000"/>
    <a:srgbClr val="5DD201"/>
    <a:srgbClr val="90FF93"/>
    <a:srgbClr val="F99BFF"/>
    <a:srgbClr val="F97EFF"/>
    <a:srgbClr val="00FFFF"/>
    <a:srgbClr val="2A552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78522" autoAdjust="0"/>
  </p:normalViewPr>
  <p:slideViewPr>
    <p:cSldViewPr snapToObjects="1">
      <p:cViewPr>
        <p:scale>
          <a:sx n="81" d="100"/>
          <a:sy n="81" d="100"/>
        </p:scale>
        <p:origin x="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Part de marché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Orange</c:v>
                </c:pt>
                <c:pt idx="1">
                  <c:v>SFR</c:v>
                </c:pt>
                <c:pt idx="2">
                  <c:v>Free</c:v>
                </c:pt>
                <c:pt idx="3">
                  <c:v>Bouygues Telecom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0.43</c:v>
                </c:pt>
                <c:pt idx="1">
                  <c:v>0.24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E71B-424F-DB42-91AE-0D992275B40E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C2252-D280-B94F-8B85-8E2A6CCB4C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61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1A24-1781-7F49-A5BB-7ED584836BFA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88823-DE63-5D40-8DD8-E1D622827F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483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9739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1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source 192.168.0.1</a:t>
            </a:r>
            <a:endParaRPr lang="en-GB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destination 10.3.7.12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37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5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8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8823-DE63-5D40-8DD8-E1D622827FC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20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DCF2B0-0331-7948-B0EF-BFCE15FB333A}" type="datetime1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982C5-DE80-FE4D-B0F6-154236AF4A45}" type="datetime1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35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DE68F-F505-9647-8138-FB3A44DF03E0}" type="datetime1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9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AF03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213DF9-575C-654B-8186-88375B89EAB7}" type="datetime1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5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14DC2-7BD6-B346-9760-05964E70F4BE}" type="datetime1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3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9C9AD-212C-4744-9FEF-450AE02DA4DF}" type="datetime1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1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D8125-690D-EE4F-95D8-87AD8DB1A367}" type="datetime1">
              <a:rPr lang="fr-FR" smtClean="0"/>
              <a:t>04/12/2016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9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926B9-08AB-E548-ADB4-377AAA1F34FB}" type="datetime1">
              <a:rPr lang="fr-FR" smtClean="0"/>
              <a:t>04/12/2016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3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5EBCCB-0452-CC48-97B0-00304D49010F}" type="datetime1">
              <a:rPr lang="fr-FR" smtClean="0"/>
              <a:t>04/12/2016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0B850-0607-2B45-A08F-15B6C41C9F16}" type="datetime1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03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8F1D44-68C0-1F4F-9C80-587FF37FA59E}" type="datetime1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017127" y="6356350"/>
            <a:ext cx="4002673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0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915" y="815717"/>
            <a:ext cx="8868902" cy="561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85498" y="64310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700"/>
                </a:solidFill>
              </a:defRPr>
            </a:lvl1pPr>
          </a:lstStyle>
          <a:p>
            <a:fld id="{BE6A53CE-317A-6D46-9381-9000A76D9D79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56" name="Connecteur droit 55"/>
          <p:cNvCxnSpPr/>
          <p:nvPr userDrawn="1"/>
        </p:nvCxnSpPr>
        <p:spPr>
          <a:xfrm>
            <a:off x="0" y="684866"/>
            <a:ext cx="86288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 userDrawn="1"/>
        </p:nvCxnSpPr>
        <p:spPr>
          <a:xfrm flipV="1">
            <a:off x="8628823" y="473180"/>
            <a:ext cx="87160" cy="21168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 userDrawn="1"/>
        </p:nvCxnSpPr>
        <p:spPr>
          <a:xfrm flipH="1" flipV="1">
            <a:off x="8715983" y="473180"/>
            <a:ext cx="65240" cy="36408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 userDrawn="1"/>
        </p:nvCxnSpPr>
        <p:spPr>
          <a:xfrm flipV="1">
            <a:off x="8781223" y="684866"/>
            <a:ext cx="87160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 userDrawn="1"/>
        </p:nvCxnSpPr>
        <p:spPr>
          <a:xfrm>
            <a:off x="8868383" y="684866"/>
            <a:ext cx="152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" y="5661248"/>
            <a:ext cx="1609028" cy="11349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38800"/>
            <a:ext cx="9144000" cy="9395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5583"/>
            <a:ext cx="7772400" cy="14700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9700"/>
                </a:solidFill>
              </a:rPr>
              <a:t>Introduction à la conception de site web</a:t>
            </a:r>
            <a:endParaRPr lang="fr-FR" dirty="0">
              <a:solidFill>
                <a:srgbClr val="0097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31674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sandra.bringay@univ-montp3.fr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140235" y="5638800"/>
            <a:ext cx="2280469" cy="1495462"/>
          </a:xfrm>
          <a:prstGeom prst="ellipse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405" y="5827297"/>
            <a:ext cx="1009190" cy="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23728" y="5861489"/>
            <a:ext cx="450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Trafic mondial internet par </a:t>
            </a:r>
            <a:r>
              <a:rPr lang="fr-FR" dirty="0" smtClean="0">
                <a:solidFill>
                  <a:schemeClr val="bg1"/>
                </a:solidFill>
              </a:rPr>
              <a:t>câbles </a:t>
            </a:r>
            <a:r>
              <a:rPr lang="fr-FR" dirty="0">
                <a:solidFill>
                  <a:schemeClr val="bg1"/>
                </a:solidFill>
              </a:rPr>
              <a:t>sous-marins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eseau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54" y="61448"/>
            <a:ext cx="5308465" cy="67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Quelles informations dans les tuyaux?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10099" y="769131"/>
            <a:ext cx="8150347" cy="180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Modulation/démodulation</a:t>
            </a:r>
          </a:p>
          <a:p>
            <a:endParaRPr lang="fr-FR" dirty="0" smtClean="0"/>
          </a:p>
        </p:txBody>
      </p:sp>
      <p:pic>
        <p:nvPicPr>
          <p:cNvPr id="1026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2377"/>
            <a:ext cx="1043608" cy="11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8648" y="1438780"/>
            <a:ext cx="106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Emetteur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14081" y="203639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100110011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>
            <a:off x="1910314" y="2036393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3998546" y="2047316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8" name="Picture 4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46" y="1706088"/>
            <a:ext cx="1223596" cy="12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12468"/>
          <a:stretch/>
        </p:blipFill>
        <p:spPr bwMode="auto">
          <a:xfrm>
            <a:off x="7059165" y="1783684"/>
            <a:ext cx="1472244" cy="10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vers la droite 16"/>
          <p:cNvSpPr/>
          <p:nvPr/>
        </p:nvSpPr>
        <p:spPr>
          <a:xfrm>
            <a:off x="6195298" y="2090524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Picture 6" descr="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12468"/>
          <a:stretch/>
        </p:blipFill>
        <p:spPr bwMode="auto">
          <a:xfrm>
            <a:off x="633188" y="4293096"/>
            <a:ext cx="1472244" cy="10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8" y="4188006"/>
            <a:ext cx="1223596" cy="12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241623" y="455562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100110011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38" y="4412657"/>
            <a:ext cx="1043608" cy="11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vers la droite 22"/>
          <p:cNvSpPr/>
          <p:nvPr/>
        </p:nvSpPr>
        <p:spPr>
          <a:xfrm>
            <a:off x="2386050" y="4555627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vers la droite 23"/>
          <p:cNvSpPr/>
          <p:nvPr/>
        </p:nvSpPr>
        <p:spPr>
          <a:xfrm>
            <a:off x="4572000" y="4555627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 vers la droite 24"/>
          <p:cNvSpPr/>
          <p:nvPr/>
        </p:nvSpPr>
        <p:spPr>
          <a:xfrm>
            <a:off x="6573116" y="4615138"/>
            <a:ext cx="573454" cy="369332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7240578" y="3949495"/>
            <a:ext cx="11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Récepteur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369311" y="2920282"/>
            <a:ext cx="6469331" cy="1229064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937293" y="318817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EAF03"/>
                </a:solidFill>
              </a:rPr>
              <a:t>Canal</a:t>
            </a:r>
            <a:endParaRPr lang="fr-FR" b="1" dirty="0">
              <a:solidFill>
                <a:srgbClr val="4EAF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Adresse</a:t>
            </a:r>
            <a:r>
              <a:rPr lang="en-GB" dirty="0" smtClean="0"/>
              <a:t> IP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549" y="815717"/>
            <a:ext cx="8868902" cy="5615345"/>
          </a:xfrm>
        </p:spPr>
        <p:txBody>
          <a:bodyPr/>
          <a:lstStyle/>
          <a:p>
            <a:pPr marL="342900" lvl="2" indent="-342900"/>
            <a:r>
              <a:rPr lang="fr-FR" altLang="x-none" dirty="0">
                <a:ea typeface="ＭＳ Ｐゴシック" charset="-128"/>
              </a:rPr>
              <a:t>Toute machine est identifiée de manière unique par un </a:t>
            </a:r>
            <a:r>
              <a:rPr lang="fr-FR" altLang="x-none" b="1" dirty="0">
                <a:solidFill>
                  <a:srgbClr val="4EAF03"/>
                </a:solidFill>
                <a:ea typeface="ＭＳ Ｐゴシック" charset="-128"/>
              </a:rPr>
              <a:t>numéro </a:t>
            </a:r>
            <a:r>
              <a:rPr lang="fr-FR" altLang="x-none" b="1" dirty="0" smtClean="0">
                <a:solidFill>
                  <a:srgbClr val="4EAF03"/>
                </a:solidFill>
                <a:ea typeface="ＭＳ Ｐゴシック" charset="-128"/>
              </a:rPr>
              <a:t>IP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12</a:t>
            </a:fld>
            <a:endParaRPr lang="fr-FR" dirty="0"/>
          </a:p>
        </p:txBody>
      </p:sp>
      <p:pic>
        <p:nvPicPr>
          <p:cNvPr id="7170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1928492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23389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5082614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36676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2614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3389"/>
            <a:ext cx="1008112" cy="10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ttp://www.icône.com/images/icones/1/4/applications-internet-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0" name="Picture 12" descr="ttp://www.icone-png.com/png/34/343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79" y="3312032"/>
            <a:ext cx="1415899" cy="14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1401" y="2262347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192.168.0.1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240" y="4019981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smtClean="0">
                <a:solidFill>
                  <a:schemeClr val="bg1"/>
                </a:solidFill>
                <a:ea typeface="ＭＳ Ｐゴシック" charset="-128"/>
              </a:rPr>
              <a:t>10.3.7.12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7912" y="553497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12.168.1.2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172" y="5591272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34.34.7.18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5136" y="383531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92.182.7.8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9056" y="222960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201.452.0.4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/>
          <p:cNvCxnSpPr>
            <a:stCxn id="7170" idx="2"/>
          </p:cNvCxnSpPr>
          <p:nvPr/>
        </p:nvCxnSpPr>
        <p:spPr>
          <a:xfrm>
            <a:off x="3853682" y="2949166"/>
            <a:ext cx="718318" cy="551842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3"/>
          </p:cNvCxnSpPr>
          <p:nvPr/>
        </p:nvCxnSpPr>
        <p:spPr>
          <a:xfrm flipV="1">
            <a:off x="3059832" y="4019981"/>
            <a:ext cx="1297906" cy="113745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10" idx="0"/>
          </p:cNvCxnSpPr>
          <p:nvPr/>
        </p:nvCxnSpPr>
        <p:spPr>
          <a:xfrm>
            <a:off x="5187972" y="4553992"/>
            <a:ext cx="680172" cy="528622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786132" y="4530318"/>
            <a:ext cx="724006" cy="552296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11" idx="1"/>
          </p:cNvCxnSpPr>
          <p:nvPr/>
        </p:nvCxnSpPr>
        <p:spPr>
          <a:xfrm>
            <a:off x="5506342" y="4054015"/>
            <a:ext cx="1297906" cy="79711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9" idx="2"/>
          </p:cNvCxnSpPr>
          <p:nvPr/>
        </p:nvCxnSpPr>
        <p:spPr>
          <a:xfrm flipH="1">
            <a:off x="5302226" y="2957350"/>
            <a:ext cx="565918" cy="543658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Adresse</a:t>
            </a:r>
            <a:r>
              <a:rPr lang="en-GB" dirty="0"/>
              <a:t> IP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13</a:t>
            </a:fld>
            <a:endParaRPr lang="fr-FR"/>
          </a:p>
        </p:txBody>
      </p:sp>
      <p:pic>
        <p:nvPicPr>
          <p:cNvPr id="6" name="Picture 4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64657"/>
            <a:ext cx="806659" cy="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1403648" y="2237324"/>
            <a:ext cx="1656184" cy="1188594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Numéro</a:t>
            </a:r>
            <a:r>
              <a:rPr lang="en-GB" dirty="0" smtClean="0"/>
              <a:t>??</a:t>
            </a:r>
            <a:endParaRPr lang="en-GB" dirty="0"/>
          </a:p>
        </p:txBody>
      </p:sp>
      <p:pic>
        <p:nvPicPr>
          <p:cNvPr id="8194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0" y="1916832"/>
            <a:ext cx="1524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924963" y="3369161"/>
            <a:ext cx="4650475" cy="336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fr-FR" altLang="x-none" dirty="0" smtClean="0">
                <a:ea typeface="ＭＳ Ｐゴシック" charset="-128"/>
              </a:rPr>
              <a:t>Un </a:t>
            </a:r>
            <a:r>
              <a:rPr lang="fr-FR" altLang="x-none" dirty="0" smtClean="0">
                <a:solidFill>
                  <a:srgbClr val="4EAF03"/>
                </a:solidFill>
                <a:ea typeface="ＭＳ Ｐゴシック" charset="-128"/>
              </a:rPr>
              <a:t>annuaire </a:t>
            </a:r>
          </a:p>
          <a:p>
            <a:pPr marL="342900" lvl="2" indent="-342900"/>
            <a:r>
              <a:rPr lang="fr-FR" altLang="x-none" dirty="0" smtClean="0">
                <a:ea typeface="ＭＳ Ｐゴシック" charset="-128"/>
              </a:rPr>
              <a:t>DNS : Domain Name System</a:t>
            </a:r>
          </a:p>
          <a:p>
            <a:pPr marL="342900" lvl="2" indent="-342900"/>
            <a:r>
              <a:rPr lang="fr-FR" altLang="x-none" dirty="0" smtClean="0">
                <a:ea typeface="ＭＳ Ｐゴシック" charset="-128"/>
              </a:rPr>
              <a:t>Associer à chaque adresse un nom de machine ou de domaine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Adresse</a:t>
            </a:r>
            <a:r>
              <a:rPr lang="en-GB" dirty="0" smtClean="0"/>
              <a:t> IP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1412776"/>
            <a:ext cx="8604448" cy="336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altLang="x-none" dirty="0" smtClean="0">
                <a:ea typeface="ＭＳ Ｐゴシック" charset="-128"/>
              </a:rPr>
              <a:t>ca    com    </a:t>
            </a:r>
            <a:r>
              <a:rPr lang="fr-FR" altLang="x-none" dirty="0" err="1" smtClean="0">
                <a:ea typeface="ＭＳ Ｐゴシック" charset="-128"/>
              </a:rPr>
              <a:t>edu</a:t>
            </a:r>
            <a:r>
              <a:rPr lang="fr-FR" altLang="x-none" dirty="0" smtClean="0">
                <a:ea typeface="ＭＳ Ｐゴシック" charset="-128"/>
              </a:rPr>
              <a:t>    </a:t>
            </a:r>
            <a:r>
              <a:rPr lang="fr-FR" altLang="x-none" dirty="0" err="1" smtClean="0">
                <a:ea typeface="ＭＳ Ｐゴシック" charset="-128"/>
              </a:rPr>
              <a:t>fr</a:t>
            </a:r>
            <a:r>
              <a:rPr lang="fr-FR" altLang="x-none" dirty="0" smtClean="0">
                <a:ea typeface="ＭＳ Ｐゴシック" charset="-128"/>
              </a:rPr>
              <a:t>    </a:t>
            </a:r>
            <a:r>
              <a:rPr lang="fr-FR" altLang="x-none" dirty="0" err="1" smtClean="0">
                <a:ea typeface="ＭＳ Ｐゴシック" charset="-128"/>
              </a:rPr>
              <a:t>gov</a:t>
            </a:r>
            <a:r>
              <a:rPr lang="fr-FR" altLang="x-none" dirty="0" smtClean="0">
                <a:ea typeface="ＭＳ Ｐゴシック" charset="-128"/>
              </a:rPr>
              <a:t>   </a:t>
            </a:r>
            <a:r>
              <a:rPr lang="fr-FR" altLang="x-none" dirty="0" err="1" smtClean="0">
                <a:ea typeface="ＭＳ Ｐゴシック" charset="-128"/>
              </a:rPr>
              <a:t>it</a:t>
            </a:r>
            <a:r>
              <a:rPr lang="fr-FR" altLang="x-none" dirty="0" smtClean="0">
                <a:ea typeface="ＭＳ Ｐゴシック" charset="-128"/>
              </a:rPr>
              <a:t>    net					</a:t>
            </a:r>
            <a:r>
              <a:rPr lang="fr-FR" altLang="x-none" b="1" dirty="0">
                <a:solidFill>
                  <a:srgbClr val="4EAF03"/>
                </a:solidFill>
                <a:ea typeface="ＭＳ Ｐゴシック" charset="-128"/>
              </a:rPr>
              <a:t>Domaine </a:t>
            </a:r>
            <a:r>
              <a:rPr lang="fr-FR" altLang="x-none" b="1" dirty="0" smtClean="0">
                <a:solidFill>
                  <a:srgbClr val="4EAF03"/>
                </a:solidFill>
                <a:ea typeface="ＭＳ Ｐゴシック" charset="-128"/>
              </a:rPr>
              <a:t>principal</a:t>
            </a:r>
          </a:p>
          <a:p>
            <a:pPr marL="0" lvl="2" indent="0">
              <a:buNone/>
            </a:pPr>
            <a:endParaRPr lang="fr-FR" altLang="x-none" dirty="0">
              <a:ea typeface="ＭＳ Ｐゴシック" charset="-128"/>
            </a:endParaRPr>
          </a:p>
          <a:p>
            <a:pPr marL="0" lvl="2" indent="0">
              <a:buNone/>
            </a:pPr>
            <a:r>
              <a:rPr lang="fr-FR" altLang="x-none" dirty="0" smtClean="0">
                <a:ea typeface="ＭＳ Ｐゴシック" charset="-128"/>
              </a:rPr>
              <a:t>univ-montp3   </a:t>
            </a:r>
            <a:r>
              <a:rPr lang="fr-FR" altLang="x-none" dirty="0" err="1" smtClean="0">
                <a:ea typeface="ＭＳ Ｐゴシック" charset="-128"/>
              </a:rPr>
              <a:t>google</a:t>
            </a:r>
            <a:r>
              <a:rPr lang="fr-FR" altLang="x-none" dirty="0" smtClean="0">
                <a:ea typeface="ＭＳ Ｐゴシック" charset="-128"/>
              </a:rPr>
              <a:t>   </a:t>
            </a:r>
            <a:r>
              <a:rPr lang="fr-FR" altLang="x-none" dirty="0" err="1" smtClean="0">
                <a:ea typeface="ＭＳ Ｐゴシック" charset="-128"/>
              </a:rPr>
              <a:t>yahoo</a:t>
            </a:r>
            <a:r>
              <a:rPr lang="fr-FR" altLang="x-none" dirty="0" smtClean="0">
                <a:ea typeface="ＭＳ Ｐゴシック" charset="-128"/>
              </a:rPr>
              <a:t>   </a:t>
            </a:r>
            <a:r>
              <a:rPr lang="fr-FR" altLang="x-none" dirty="0" err="1" smtClean="0">
                <a:ea typeface="ＭＳ Ｐゴシック" charset="-128"/>
              </a:rPr>
              <a:t>impot.gouv</a:t>
            </a:r>
            <a:r>
              <a:rPr lang="fr-FR" altLang="x-none" dirty="0" smtClean="0">
                <a:ea typeface="ＭＳ Ｐゴシック" charset="-128"/>
              </a:rPr>
              <a:t>		</a:t>
            </a:r>
            <a:r>
              <a:rPr lang="fr-FR" altLang="x-none" b="1" dirty="0" smtClean="0">
                <a:solidFill>
                  <a:srgbClr val="4EAF03"/>
                </a:solidFill>
                <a:ea typeface="ＭＳ Ｐゴシック" charset="-128"/>
              </a:rPr>
              <a:t>Domaine</a:t>
            </a:r>
          </a:p>
          <a:p>
            <a:pPr marL="0" lvl="2" indent="0">
              <a:buNone/>
            </a:pPr>
            <a:endParaRPr lang="fr-FR" altLang="x-none" dirty="0" smtClean="0">
              <a:ea typeface="ＭＳ Ｐゴシック" charset="-128"/>
            </a:endParaRPr>
          </a:p>
          <a:p>
            <a:pPr marL="0" lvl="2" indent="0">
              <a:buNone/>
            </a:pPr>
            <a:r>
              <a:rPr lang="fr-FR" altLang="x-none" dirty="0" smtClean="0">
                <a:ea typeface="ＭＳ Ｐゴシック" charset="-128"/>
              </a:rPr>
              <a:t>www     </a:t>
            </a:r>
            <a:r>
              <a:rPr lang="fr-FR" altLang="x-none" dirty="0" err="1" smtClean="0">
                <a:ea typeface="ＭＳ Ｐゴシック" charset="-128"/>
              </a:rPr>
              <a:t>moodle</a:t>
            </a:r>
            <a:r>
              <a:rPr lang="fr-FR" altLang="x-none" dirty="0" smtClean="0">
                <a:ea typeface="ＭＳ Ｐゴシック" charset="-128"/>
              </a:rPr>
              <a:t>     </a:t>
            </a:r>
            <a:r>
              <a:rPr lang="fr-FR" altLang="x-none" dirty="0" err="1" smtClean="0">
                <a:ea typeface="ＭＳ Ｐゴシック" charset="-128"/>
              </a:rPr>
              <a:t>scola</a:t>
            </a:r>
            <a:r>
              <a:rPr lang="fr-FR" altLang="x-none" dirty="0" smtClean="0">
                <a:ea typeface="ＭＳ Ｐゴシック" charset="-128"/>
              </a:rPr>
              <a:t>    </a:t>
            </a:r>
            <a:r>
              <a:rPr lang="fr-FR" altLang="x-none" dirty="0" err="1" smtClean="0">
                <a:ea typeface="ＭＳ Ｐゴシック" charset="-128"/>
              </a:rPr>
              <a:t>ent</a:t>
            </a:r>
            <a:r>
              <a:rPr lang="fr-FR" altLang="x-none" dirty="0" smtClean="0">
                <a:ea typeface="ＭＳ Ｐゴシック" charset="-128"/>
              </a:rPr>
              <a:t> 						</a:t>
            </a:r>
            <a:r>
              <a:rPr lang="fr-FR" altLang="x-none" b="1" dirty="0" err="1" smtClean="0">
                <a:solidFill>
                  <a:srgbClr val="4EAF03"/>
                </a:solidFill>
                <a:ea typeface="ＭＳ Ｐゴシック" charset="-128"/>
              </a:rPr>
              <a:t>Hote</a:t>
            </a:r>
            <a:r>
              <a:rPr lang="fr-FR" altLang="x-none" b="1" dirty="0" smtClean="0">
                <a:solidFill>
                  <a:srgbClr val="4EAF03"/>
                </a:solidFill>
                <a:ea typeface="ＭＳ Ｐゴシック" charset="-128"/>
              </a:rPr>
              <a:t>, machine</a:t>
            </a:r>
          </a:p>
          <a:p>
            <a:pPr marL="0" lvl="2" indent="0">
              <a:buNone/>
            </a:pPr>
            <a:endParaRPr lang="fr-FR" altLang="x-none" dirty="0">
              <a:ea typeface="ＭＳ Ｐゴシック" charset="-128"/>
            </a:endParaRPr>
          </a:p>
          <a:p>
            <a:pPr marL="0" lvl="2" indent="0">
              <a:buNone/>
            </a:pPr>
            <a:endParaRPr lang="fr-FR" altLang="x-none" dirty="0" smtClean="0">
              <a:ea typeface="ＭＳ Ｐゴシック" charset="-128"/>
            </a:endParaRPr>
          </a:p>
          <a:p>
            <a:pPr marL="0" lvl="2" indent="0">
              <a:buNone/>
            </a:pPr>
            <a:endParaRPr lang="fr-FR" altLang="x-none" dirty="0">
              <a:solidFill>
                <a:srgbClr val="4EAF03"/>
              </a:solidFill>
              <a:ea typeface="ＭＳ Ｐゴシック" charset="-128"/>
            </a:endParaRPr>
          </a:p>
          <a:p>
            <a:pPr marL="0" lvl="2" indent="0">
              <a:buNone/>
            </a:pPr>
            <a:endParaRPr lang="fr-FR" altLang="x-none" dirty="0" smtClean="0">
              <a:solidFill>
                <a:srgbClr val="4EAF03"/>
              </a:solidFill>
              <a:ea typeface="ＭＳ Ｐゴシック" charset="-128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843808" y="1844824"/>
            <a:ext cx="0" cy="288032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403648" y="2132856"/>
            <a:ext cx="1440160" cy="0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403648" y="2132856"/>
            <a:ext cx="0" cy="216024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403648" y="2708920"/>
            <a:ext cx="0" cy="360040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971600" y="3068960"/>
            <a:ext cx="432048" cy="0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71600" y="3068960"/>
            <a:ext cx="0" cy="144016"/>
          </a:xfrm>
          <a:prstGeom prst="line">
            <a:avLst/>
          </a:prstGeom>
          <a:ln>
            <a:solidFill>
              <a:srgbClr val="0097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80080" y="5041123"/>
            <a:ext cx="278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sz="2400" dirty="0" smtClean="0">
                <a:solidFill>
                  <a:schemeClr val="bg1"/>
                </a:solidFill>
                <a:ea typeface="ＭＳ Ｐゴシック" charset="-128"/>
              </a:rPr>
              <a:t>www.univ-montp3.fr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Protocole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15</a:t>
            </a:fld>
            <a:endParaRPr lang="fr-FR" dirty="0"/>
          </a:p>
        </p:txBody>
      </p:sp>
      <p:pic>
        <p:nvPicPr>
          <p:cNvPr id="5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4580366" y="815717"/>
            <a:ext cx="0" cy="5615345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95" y="2381872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8" y="1448149"/>
            <a:ext cx="806659" cy="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93" y="2347975"/>
            <a:ext cx="806659" cy="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>
            <a:endCxn id="13" idx="1"/>
          </p:cNvCxnSpPr>
          <p:nvPr/>
        </p:nvCxnSpPr>
        <p:spPr>
          <a:xfrm>
            <a:off x="1402266" y="1980105"/>
            <a:ext cx="1931027" cy="771200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443589" y="2996952"/>
            <a:ext cx="1851473" cy="229977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443589" y="3522504"/>
            <a:ext cx="2027556" cy="646263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1443589" y="4299618"/>
            <a:ext cx="1963154" cy="518125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941177" y="18145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Salut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1527" y="265949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Salut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28719" y="342900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 va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4805" y="4166202"/>
            <a:ext cx="89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Pas mal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991863" y="1907810"/>
            <a:ext cx="1931027" cy="771200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033186" y="2924657"/>
            <a:ext cx="1851473" cy="229977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033186" y="3450209"/>
            <a:ext cx="2027556" cy="646263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6033186" y="4227323"/>
            <a:ext cx="1963154" cy="518125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0774" y="1742293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Connexion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76345" y="2539654"/>
            <a:ext cx="201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Réponse connexion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18316" y="3356705"/>
            <a:ext cx="181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Recherche fichier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04402" y="409390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Fichier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8196" y="5661248"/>
            <a:ext cx="78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4EAF03"/>
                </a:solidFill>
              </a:rPr>
              <a:t>Temps</a:t>
            </a:r>
            <a:endParaRPr lang="fr-FR" dirty="0">
              <a:solidFill>
                <a:srgbClr val="4EAF0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46150" y="770811"/>
            <a:ext cx="73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EAF03"/>
                </a:solidFill>
              </a:rPr>
              <a:t>Client</a:t>
            </a:r>
            <a:endParaRPr lang="en-GB" b="1" dirty="0">
              <a:solidFill>
                <a:srgbClr val="4EAF03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935252" y="1947546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4EAF03"/>
                </a:solidFill>
              </a:rPr>
              <a:t>Serveur</a:t>
            </a:r>
            <a:endParaRPr lang="en-GB" b="1" dirty="0">
              <a:solidFill>
                <a:srgbClr val="4EAF03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4516" y="969750"/>
            <a:ext cx="73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EAF03"/>
                </a:solidFill>
              </a:rPr>
              <a:t>Client</a:t>
            </a:r>
            <a:endParaRPr lang="en-GB" b="1" dirty="0">
              <a:solidFill>
                <a:srgbClr val="4EAF03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266546" y="1926959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4EAF03"/>
                </a:solidFill>
              </a:rPr>
              <a:t>Serveur</a:t>
            </a:r>
            <a:endParaRPr lang="en-GB" b="1" dirty="0">
              <a:solidFill>
                <a:srgbClr val="4EAF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TCP : </a:t>
            </a:r>
            <a:r>
              <a:rPr lang="en-GB" dirty="0" err="1" smtClean="0"/>
              <a:t>Paquets</a:t>
            </a:r>
            <a:r>
              <a:rPr lang="en-GB" dirty="0" smtClean="0"/>
              <a:t> de messages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16</a:t>
            </a:fld>
            <a:endParaRPr lang="fr-FR"/>
          </a:p>
        </p:txBody>
      </p:sp>
      <p:grpSp>
        <p:nvGrpSpPr>
          <p:cNvPr id="18" name="Grouper 17"/>
          <p:cNvGrpSpPr/>
          <p:nvPr/>
        </p:nvGrpSpPr>
        <p:grpSpPr>
          <a:xfrm>
            <a:off x="249313" y="1052736"/>
            <a:ext cx="2973354" cy="2742539"/>
            <a:chOff x="230494" y="1406541"/>
            <a:chExt cx="3852743" cy="3548696"/>
          </a:xfrm>
        </p:grpSpPr>
        <p:pic>
          <p:nvPicPr>
            <p:cNvPr id="5" name="Picture 2" descr="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94" y="1406541"/>
              <a:ext cx="792088" cy="83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fficher l'image d'orig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149" y="2591661"/>
              <a:ext cx="792088" cy="83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1290317" y="2117599"/>
              <a:ext cx="1931027" cy="771200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1331640" y="3134446"/>
              <a:ext cx="1851473" cy="229977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1331640" y="3659998"/>
              <a:ext cx="2027556" cy="646263"/>
            </a:xfrm>
            <a:prstGeom prst="straightConnector1">
              <a:avLst/>
            </a:prstGeom>
            <a:ln w="38100">
              <a:solidFill>
                <a:srgbClr val="0097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1331640" y="4437112"/>
              <a:ext cx="1963154" cy="518125"/>
            </a:xfrm>
            <a:prstGeom prst="straightConnector1">
              <a:avLst/>
            </a:prstGeom>
            <a:ln w="38100">
              <a:solidFill>
                <a:srgbClr val="0097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829228" y="1952081"/>
              <a:ext cx="1245264" cy="39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Connexion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4799" y="2749443"/>
              <a:ext cx="2082751" cy="398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Réponse connexion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6770" y="3566494"/>
              <a:ext cx="1877118" cy="398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Recherche fichier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02856" y="4303697"/>
              <a:ext cx="922649" cy="398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Fichier 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272" name="Picture 8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30" y="1539504"/>
            <a:ext cx="949687" cy="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86" y="975913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78" y="3777432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5339482" y="1474346"/>
            <a:ext cx="2862308" cy="1569654"/>
          </a:xfrm>
          <a:prstGeom prst="straightConnector1">
            <a:avLst/>
          </a:prstGeom>
          <a:ln w="38100">
            <a:solidFill>
              <a:srgbClr val="FF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289780" y="1132694"/>
            <a:ext cx="30266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source 192.168.0.1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destination 10.3.7.12 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ea typeface="ＭＳ Ｐゴシック" charset="-128"/>
              </a:rPr>
              <a:t>N°1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Je veux</a:t>
            </a:r>
          </a:p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source 192.168.0.1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destination 10.3.7.12 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ea typeface="ＭＳ Ｐゴシック" charset="-128"/>
              </a:rPr>
              <a:t>N°1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Ta page</a:t>
            </a:r>
          </a:p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source 192.168.0.1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x-none" dirty="0" smtClean="0">
                <a:solidFill>
                  <a:schemeClr val="bg1"/>
                </a:solidFill>
                <a:ea typeface="ＭＳ Ｐゴシック" charset="-128"/>
              </a:rPr>
              <a:t>IP destination 10.3.7.12 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ea typeface="ＭＳ Ｐゴシック" charset="-128"/>
              </a:rPr>
              <a:t>N°1</a:t>
            </a: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D’</a:t>
            </a:r>
            <a:r>
              <a:rPr lang="fr-FR" dirty="0" err="1" smtClean="0">
                <a:solidFill>
                  <a:schemeClr val="bg1"/>
                </a:solidFill>
              </a:rPr>
              <a:t>acceuil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J’ai bien reçu les paquets jusqu’au 3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5301755" y="2688099"/>
            <a:ext cx="2862308" cy="1569654"/>
          </a:xfrm>
          <a:prstGeom prst="straightConnector1">
            <a:avLst/>
          </a:prstGeom>
          <a:ln w="38100">
            <a:solidFill>
              <a:srgbClr val="FF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309653" y="3920754"/>
            <a:ext cx="2862308" cy="1569654"/>
          </a:xfrm>
          <a:prstGeom prst="straightConnector1">
            <a:avLst/>
          </a:prstGeom>
          <a:ln w="38100">
            <a:solidFill>
              <a:srgbClr val="FF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339482" y="5657009"/>
            <a:ext cx="2712816" cy="0"/>
          </a:xfrm>
          <a:prstGeom prst="straightConnector1">
            <a:avLst/>
          </a:prstGeom>
          <a:ln w="38100">
            <a:solidFill>
              <a:srgbClr val="FF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375187" y="4541679"/>
            <a:ext cx="4650475" cy="336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fr-FR" altLang="x-none" dirty="0" smtClean="0">
                <a:ea typeface="ＭＳ Ｐゴシック" charset="-128"/>
              </a:rPr>
              <a:t>Les paquets peuvent prendre </a:t>
            </a:r>
            <a:r>
              <a:rPr lang="fr-FR" altLang="x-none" smtClean="0">
                <a:ea typeface="ＭＳ Ｐゴシック" charset="-128"/>
              </a:rPr>
              <a:t>des chemins différents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TCP : </a:t>
            </a:r>
            <a:r>
              <a:rPr lang="en-GB" dirty="0" err="1"/>
              <a:t>Contrôle</a:t>
            </a:r>
            <a:r>
              <a:rPr lang="en-GB" dirty="0"/>
              <a:t> </a:t>
            </a:r>
            <a:r>
              <a:rPr lang="en-GB" dirty="0" smtClean="0"/>
              <a:t>du </a:t>
            </a:r>
            <a:r>
              <a:rPr lang="en-GB" dirty="0" smtClean="0"/>
              <a:t>message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7549" y="815717"/>
            <a:ext cx="8868902" cy="561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Aucun canal n’est </a:t>
            </a:r>
            <a:r>
              <a:rPr lang="fr-FR" sz="2800" b="1" dirty="0" smtClean="0">
                <a:solidFill>
                  <a:srgbClr val="4EAF03"/>
                </a:solidFill>
              </a:rPr>
              <a:t>parfait</a:t>
            </a:r>
            <a:r>
              <a:rPr lang="fr-FR" sz="2800" dirty="0" smtClean="0">
                <a:solidFill>
                  <a:srgbClr val="4EAF03"/>
                </a:solidFill>
              </a:rPr>
              <a:t> </a:t>
            </a:r>
            <a:r>
              <a:rPr lang="fr-FR" sz="2800" dirty="0" smtClean="0"/>
              <a:t>: présence de bruit</a:t>
            </a:r>
          </a:p>
          <a:p>
            <a:r>
              <a:rPr lang="fr-FR" sz="2800" b="1" dirty="0" smtClean="0">
                <a:solidFill>
                  <a:srgbClr val="4EAF03"/>
                </a:solidFill>
              </a:rPr>
              <a:t>D</a:t>
            </a:r>
            <a:r>
              <a:rPr lang="fr-FR" sz="2800" b="1" dirty="0" smtClean="0">
                <a:solidFill>
                  <a:srgbClr val="4EAF03"/>
                </a:solidFill>
              </a:rPr>
              <a:t>étecter</a:t>
            </a:r>
            <a:r>
              <a:rPr lang="fr-FR" sz="2800" dirty="0" smtClean="0">
                <a:solidFill>
                  <a:srgbClr val="4EAF03"/>
                </a:solidFill>
              </a:rPr>
              <a:t> </a:t>
            </a:r>
            <a:r>
              <a:rPr lang="fr-FR" sz="2800" dirty="0" smtClean="0"/>
              <a:t>et de </a:t>
            </a:r>
            <a:r>
              <a:rPr lang="fr-FR" sz="2800" b="1" dirty="0" smtClean="0">
                <a:solidFill>
                  <a:srgbClr val="4EAF03"/>
                </a:solidFill>
              </a:rPr>
              <a:t>corriger les erreurs de transmission</a:t>
            </a:r>
          </a:p>
          <a:p>
            <a:pPr lvl="1"/>
            <a:r>
              <a:rPr lang="fr-FR" dirty="0" smtClean="0"/>
              <a:t>Un bit erroné : 1 message inexploitable !</a:t>
            </a:r>
          </a:p>
          <a:p>
            <a:pPr lvl="1"/>
            <a:r>
              <a:rPr lang="fr-FR" b="1" dirty="0" smtClean="0">
                <a:solidFill>
                  <a:srgbClr val="4EAF03"/>
                </a:solidFill>
              </a:rPr>
              <a:t>Codes de contrôle d’erreur </a:t>
            </a:r>
            <a:r>
              <a:rPr lang="fr-FR" dirty="0" smtClean="0"/>
              <a:t>: exploitent la redondance pour vérifier l’information</a:t>
            </a:r>
          </a:p>
          <a:p>
            <a:endParaRPr lang="fr-FR" dirty="0" smtClean="0"/>
          </a:p>
        </p:txBody>
      </p:sp>
      <p:pic>
        <p:nvPicPr>
          <p:cNvPr id="5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5" y="4089939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60" y="4356961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1517619" y="4509120"/>
            <a:ext cx="6017304" cy="0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12045" y="3516264"/>
            <a:ext cx="6500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 smtClean="0">
                <a:solidFill>
                  <a:schemeClr val="bg1"/>
                </a:solidFill>
              </a:rPr>
              <a:t>Envoie</a:t>
            </a:r>
            <a:r>
              <a:rPr lang="en-GB" sz="2400" dirty="0" smtClean="0">
                <a:solidFill>
                  <a:schemeClr val="bg1"/>
                </a:solidFill>
              </a:rPr>
              <a:t> message + code de </a:t>
            </a:r>
            <a:r>
              <a:rPr lang="en-GB" sz="2400" dirty="0" err="1" smtClean="0">
                <a:solidFill>
                  <a:schemeClr val="bg1"/>
                </a:solidFill>
              </a:rPr>
              <a:t>contrôle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calculé</a:t>
            </a:r>
            <a:r>
              <a:rPr lang="en-GB" sz="2400" dirty="0" smtClean="0">
                <a:solidFill>
                  <a:schemeClr val="bg1"/>
                </a:solidFill>
              </a:rPr>
              <a:t> avec un </a:t>
            </a:r>
            <a:r>
              <a:rPr lang="en-GB" sz="2400" dirty="0" err="1" smtClean="0">
                <a:solidFill>
                  <a:schemeClr val="bg1"/>
                </a:solidFill>
              </a:rPr>
              <a:t>algo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connu</a:t>
            </a:r>
            <a:r>
              <a:rPr lang="en-GB" sz="2400" dirty="0" smtClean="0">
                <a:solidFill>
                  <a:schemeClr val="bg1"/>
                </a:solidFill>
              </a:rPr>
              <a:t> du </a:t>
            </a:r>
            <a:r>
              <a:rPr lang="en-GB" sz="2400" dirty="0" err="1" smtClean="0">
                <a:solidFill>
                  <a:schemeClr val="bg1"/>
                </a:solidFill>
              </a:rPr>
              <a:t>récepteur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Pas </a:t>
            </a:r>
            <a:r>
              <a:rPr lang="en-GB" sz="2400" dirty="0" err="1" smtClean="0">
                <a:solidFill>
                  <a:schemeClr val="bg1"/>
                </a:solidFill>
              </a:rPr>
              <a:t>d’erreur</a:t>
            </a:r>
            <a:r>
              <a:rPr lang="en-GB" sz="2400" dirty="0" smtClean="0">
                <a:solidFill>
                  <a:schemeClr val="bg1"/>
                </a:solidFill>
              </a:rPr>
              <a:t> : </a:t>
            </a:r>
            <a:r>
              <a:rPr lang="en-GB" sz="2400" dirty="0" err="1" smtClean="0">
                <a:solidFill>
                  <a:schemeClr val="bg1"/>
                </a:solidFill>
              </a:rPr>
              <a:t>accusé</a:t>
            </a:r>
            <a:r>
              <a:rPr lang="en-GB" sz="2400" dirty="0" smtClean="0">
                <a:solidFill>
                  <a:schemeClr val="bg1"/>
                </a:solidFill>
              </a:rPr>
              <a:t> de </a:t>
            </a:r>
            <a:r>
              <a:rPr lang="en-GB" sz="2400" dirty="0" err="1" smtClean="0">
                <a:solidFill>
                  <a:schemeClr val="bg1"/>
                </a:solidFill>
              </a:rPr>
              <a:t>réception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     </a:t>
            </a:r>
            <a:r>
              <a:rPr lang="en-GB" sz="2400" dirty="0" err="1" smtClean="0">
                <a:solidFill>
                  <a:schemeClr val="bg1"/>
                </a:solidFill>
              </a:rPr>
              <a:t>Erreur</a:t>
            </a:r>
            <a:r>
              <a:rPr lang="en-GB" sz="2400" dirty="0" smtClean="0">
                <a:solidFill>
                  <a:schemeClr val="bg1"/>
                </a:solidFill>
              </a:rPr>
              <a:t> : </a:t>
            </a:r>
            <a:r>
              <a:rPr lang="en-GB" sz="2400" dirty="0" err="1" smtClean="0">
                <a:solidFill>
                  <a:schemeClr val="bg1"/>
                </a:solidFill>
              </a:rPr>
              <a:t>demande</a:t>
            </a:r>
            <a:r>
              <a:rPr lang="en-GB" sz="2400" dirty="0" smtClean="0">
                <a:solidFill>
                  <a:schemeClr val="bg1"/>
                </a:solidFill>
              </a:rPr>
              <a:t> de </a:t>
            </a:r>
            <a:r>
              <a:rPr lang="en-GB" sz="2400" dirty="0" err="1" smtClean="0">
                <a:solidFill>
                  <a:schemeClr val="bg1"/>
                </a:solidFill>
              </a:rPr>
              <a:t>ré-émission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1517619" y="5627950"/>
            <a:ext cx="6017304" cy="43692"/>
          </a:xfrm>
          <a:prstGeom prst="straightConnector1">
            <a:avLst/>
          </a:prstGeom>
          <a:ln w="38100">
            <a:solidFill>
              <a:srgbClr val="0097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4EAF03"/>
                </a:solidFill>
              </a:rPr>
              <a:t>Web</a:t>
            </a:r>
            <a:endParaRPr lang="en-GB" dirty="0">
              <a:solidFill>
                <a:srgbClr val="4EAF03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Fin années 80 : Développé </a:t>
            </a:r>
            <a:r>
              <a:rPr lang="fr-FR" dirty="0"/>
              <a:t>par </a:t>
            </a:r>
            <a:r>
              <a:rPr lang="fr-FR" dirty="0" smtClean="0">
                <a:solidFill>
                  <a:srgbClr val="4EAF03"/>
                </a:solidFill>
              </a:rPr>
              <a:t>Tim-</a:t>
            </a:r>
            <a:r>
              <a:rPr lang="fr-FR" dirty="0" err="1" smtClean="0">
                <a:solidFill>
                  <a:srgbClr val="4EAF03"/>
                </a:solidFill>
              </a:rPr>
              <a:t>Berners</a:t>
            </a:r>
            <a:r>
              <a:rPr lang="fr-FR" dirty="0">
                <a:solidFill>
                  <a:srgbClr val="4EAF03"/>
                </a:solidFill>
              </a:rPr>
              <a:t> </a:t>
            </a:r>
            <a:r>
              <a:rPr lang="fr-FR" dirty="0" smtClean="0">
                <a:solidFill>
                  <a:srgbClr val="4EAF03"/>
                </a:solidFill>
              </a:rPr>
              <a:t>Lee </a:t>
            </a:r>
          </a:p>
          <a:p>
            <a:r>
              <a:rPr lang="fr-FR" dirty="0" smtClean="0">
                <a:solidFill>
                  <a:srgbClr val="4EAF03"/>
                </a:solidFill>
              </a:rPr>
              <a:t>Web</a:t>
            </a:r>
            <a:r>
              <a:rPr lang="fr-FR" dirty="0" smtClean="0"/>
              <a:t> : ensemble </a:t>
            </a:r>
            <a:r>
              <a:rPr lang="fr-FR" dirty="0"/>
              <a:t>des </a:t>
            </a:r>
            <a:r>
              <a:rPr lang="fr-FR" dirty="0" smtClean="0"/>
              <a:t>ordinateurs qui </a:t>
            </a:r>
            <a:r>
              <a:rPr lang="fr-FR" dirty="0"/>
              <a:t>contiennent des </a:t>
            </a:r>
            <a:r>
              <a:rPr lang="fr-FR" dirty="0" smtClean="0"/>
              <a:t>pages Web</a:t>
            </a:r>
            <a:endParaRPr lang="fr-FR" dirty="0"/>
          </a:p>
          <a:p>
            <a:r>
              <a:rPr lang="fr-FR" dirty="0" smtClean="0"/>
              <a:t>On </a:t>
            </a:r>
            <a:r>
              <a:rPr lang="fr-FR" dirty="0"/>
              <a:t>les </a:t>
            </a:r>
            <a:r>
              <a:rPr lang="fr-FR" dirty="0" smtClean="0"/>
              <a:t>regarde grâce </a:t>
            </a:r>
            <a:r>
              <a:rPr lang="fr-FR" dirty="0"/>
              <a:t>à un </a:t>
            </a:r>
            <a:r>
              <a:rPr lang="fr-FR" b="1" dirty="0" smtClean="0">
                <a:solidFill>
                  <a:srgbClr val="4EAF03"/>
                </a:solidFill>
              </a:rPr>
              <a:t>navigateur </a:t>
            </a:r>
            <a:endParaRPr lang="fr-FR" b="1" dirty="0">
              <a:solidFill>
                <a:srgbClr val="4EAF03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19</a:t>
            </a:fld>
            <a:endParaRPr lang="fr-FR"/>
          </a:p>
        </p:txBody>
      </p:sp>
      <p:pic>
        <p:nvPicPr>
          <p:cNvPr id="12290" name="Picture 2" descr="ttp://www.icone-png.com/png/9/9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3" y="3506515"/>
            <a:ext cx="1709106" cy="17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94" y="3704576"/>
            <a:ext cx="1178260" cy="11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15" y="3808530"/>
            <a:ext cx="848450" cy="8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72867" r="3822" b="6345"/>
          <a:stretch/>
        </p:blipFill>
        <p:spPr>
          <a:xfrm>
            <a:off x="511913" y="5209469"/>
            <a:ext cx="813690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365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x-none" sz="3600" smtClean="0">
                <a:solidFill>
                  <a:srgbClr val="222268"/>
                </a:solidFill>
                <a:ea typeface="Calibri" charset="0"/>
                <a:cs typeface="Calibri" charset="0"/>
              </a:rPr>
              <a:t>L’introduction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2"/>
            <a:ext cx="9046063" cy="68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91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4EAF03"/>
                </a:solidFill>
              </a:rPr>
              <a:t>Graphe de documents </a:t>
            </a:r>
            <a:r>
              <a:rPr lang="fr-FR" dirty="0" smtClean="0"/>
              <a:t>reliés par des liens </a:t>
            </a:r>
            <a:r>
              <a:rPr lang="fr-FR" b="1" dirty="0" smtClean="0">
                <a:solidFill>
                  <a:srgbClr val="4EAF03"/>
                </a:solidFill>
              </a:rPr>
              <a:t>hypertextes</a:t>
            </a:r>
          </a:p>
          <a:p>
            <a:r>
              <a:rPr lang="fr-FR" b="1" dirty="0" smtClean="0">
                <a:solidFill>
                  <a:srgbClr val="4EAF03"/>
                </a:solidFill>
              </a:rPr>
              <a:t>URL</a:t>
            </a:r>
            <a:r>
              <a:rPr lang="fr-FR" dirty="0" smtClean="0"/>
              <a:t> : adresse des pages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20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81175" y="350100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x-none" dirty="0">
                <a:solidFill>
                  <a:schemeClr val="bg1"/>
                </a:solidFill>
              </a:rPr>
              <a:t>http://</a:t>
            </a:r>
            <a:r>
              <a:rPr lang="fr-FR" altLang="x-none" dirty="0">
                <a:solidFill>
                  <a:srgbClr val="4EAF03"/>
                </a:solidFill>
              </a:rPr>
              <a:t>www.univ-montp3.fr/</a:t>
            </a:r>
            <a:r>
              <a:rPr lang="fr-FR" altLang="x-none" dirty="0" err="1">
                <a:solidFill>
                  <a:srgbClr val="3333FF"/>
                </a:solidFill>
              </a:rPr>
              <a:t>miap</a:t>
            </a:r>
            <a:r>
              <a:rPr lang="fr-FR" altLang="x-none" dirty="0">
                <a:solidFill>
                  <a:srgbClr val="3333FF"/>
                </a:solidFill>
              </a:rPr>
              <a:t>/</a:t>
            </a:r>
            <a:r>
              <a:rPr lang="fr-FR" altLang="x-none" dirty="0" err="1">
                <a:solidFill>
                  <a:srgbClr val="3333FF"/>
                </a:solidFill>
              </a:rPr>
              <a:t>ens</a:t>
            </a:r>
            <a:r>
              <a:rPr lang="fr-FR" altLang="x-none" dirty="0">
                <a:solidFill>
                  <a:srgbClr val="3333FF"/>
                </a:solidFill>
              </a:rPr>
              <a:t>/info/</a:t>
            </a:r>
            <a:r>
              <a:rPr lang="fr-FR" altLang="x-none" dirty="0" err="1">
                <a:solidFill>
                  <a:srgbClr val="3333FF"/>
                </a:solidFill>
              </a:rPr>
              <a:t>index.htm</a:t>
            </a:r>
            <a:endParaRPr lang="fr-FR" altLang="x-none" dirty="0">
              <a:solidFill>
                <a:srgbClr val="3333FF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743575" y="4304283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fr-FR" altLang="x-none" dirty="0">
                <a:solidFill>
                  <a:schemeClr val="bg1"/>
                </a:solidFill>
              </a:rPr>
              <a:t>Répertoires   Fichier</a:t>
            </a: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6810375" y="4004246"/>
            <a:ext cx="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 flipH="1" flipV="1">
            <a:off x="6048375" y="4004246"/>
            <a:ext cx="4572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7877175" y="4004246"/>
            <a:ext cx="0" cy="3397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 flipV="1">
            <a:off x="6353175" y="4004246"/>
            <a:ext cx="3048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24" descr="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4608"/>
            <a:ext cx="3162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3754927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" y="2134098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Créer</a:t>
            </a:r>
            <a:r>
              <a:rPr lang="en-GB" dirty="0" smtClean="0"/>
              <a:t> des site web</a:t>
            </a:r>
            <a:endParaRPr lang="en-GB" dirty="0"/>
          </a:p>
        </p:txBody>
      </p:sp>
      <p:pic>
        <p:nvPicPr>
          <p:cNvPr id="6" name="Picture 2" descr="ttp://www.icone-png.com/png/9/9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01" y="1552556"/>
            <a:ext cx="1354573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83" y="2210506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9" y="2134099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vers la droite 8"/>
          <p:cNvSpPr/>
          <p:nvPr/>
        </p:nvSpPr>
        <p:spPr>
          <a:xfrm>
            <a:off x="1965805" y="233725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71571" y="1545168"/>
            <a:ext cx="1983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Publication </a:t>
            </a:r>
            <a:r>
              <a:rPr lang="fr-FR" dirty="0">
                <a:solidFill>
                  <a:schemeClr val="bg1"/>
                </a:solidFill>
              </a:rPr>
              <a:t>du </a:t>
            </a:r>
            <a:r>
              <a:rPr lang="fr-FR" dirty="0" smtClean="0">
                <a:solidFill>
                  <a:schemeClr val="bg1"/>
                </a:solidFill>
              </a:rPr>
              <a:t>site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par le créateur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rgbClr val="4EAF03"/>
                </a:solidFill>
              </a:rPr>
              <a:t>FTP</a:t>
            </a:r>
            <a:endParaRPr lang="fr-FR" b="1" dirty="0">
              <a:solidFill>
                <a:srgbClr val="4EAF03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 rot="10800000">
            <a:off x="5286177" y="2122456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06341" y="1429801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Demande des pages au serveur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5307000" y="248510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2780928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Envoie des pages au navigateur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32236" y="18411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4EAF03"/>
                </a:solidFill>
              </a:rPr>
              <a:t>HTPP</a:t>
            </a:r>
            <a:endParaRPr lang="en-GB" b="1">
              <a:solidFill>
                <a:srgbClr val="4EAF0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15551" y="3009509"/>
            <a:ext cx="2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Hébergeur</a:t>
            </a:r>
          </a:p>
        </p:txBody>
      </p:sp>
    </p:spTree>
    <p:extLst>
      <p:ext uri="{BB962C8B-B14F-4D97-AF65-F5344CB8AC3E}">
        <p14:creationId xmlns:p14="http://schemas.microsoft.com/office/powerpoint/2010/main" val="12126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" y="2134098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Hébergeur</a:t>
            </a:r>
            <a:r>
              <a:rPr lang="en-GB" dirty="0" smtClean="0"/>
              <a:t> (</a:t>
            </a:r>
            <a:r>
              <a:rPr lang="en-GB" dirty="0" err="1" smtClean="0"/>
              <a:t>serveur</a:t>
            </a:r>
            <a:r>
              <a:rPr lang="en-GB" dirty="0" smtClean="0"/>
              <a:t> web)</a:t>
            </a:r>
            <a:endParaRPr lang="en-GB" dirty="0"/>
          </a:p>
        </p:txBody>
      </p:sp>
      <p:pic>
        <p:nvPicPr>
          <p:cNvPr id="6" name="Picture 2" descr="ttp://www.icone-png.com/png/9/9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01" y="1552556"/>
            <a:ext cx="1354573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83" y="2210506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9" y="2134099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vers la droite 8"/>
          <p:cNvSpPr/>
          <p:nvPr/>
        </p:nvSpPr>
        <p:spPr>
          <a:xfrm>
            <a:off x="1965805" y="233725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71571" y="1545168"/>
            <a:ext cx="1983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Publication </a:t>
            </a:r>
            <a:r>
              <a:rPr lang="fr-FR" dirty="0">
                <a:solidFill>
                  <a:schemeClr val="bg1"/>
                </a:solidFill>
              </a:rPr>
              <a:t>du </a:t>
            </a:r>
            <a:r>
              <a:rPr lang="fr-FR" dirty="0" smtClean="0">
                <a:solidFill>
                  <a:schemeClr val="bg1"/>
                </a:solidFill>
              </a:rPr>
              <a:t>site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par le créateur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rgbClr val="4EAF03"/>
                </a:solidFill>
              </a:rPr>
              <a:t>FTP</a:t>
            </a:r>
            <a:endParaRPr lang="fr-FR" b="1" dirty="0">
              <a:solidFill>
                <a:srgbClr val="4EAF03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 rot="10800000">
            <a:off x="5286177" y="2122456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06341" y="1429801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Demande des pages au serveur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5307000" y="248510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2780928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Envoie des pages au navigateur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32236" y="18411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4EAF03"/>
                </a:solidFill>
              </a:rPr>
              <a:t>HTPP</a:t>
            </a:r>
            <a:endParaRPr lang="en-GB" b="1">
              <a:solidFill>
                <a:srgbClr val="4EAF0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15551" y="3009509"/>
            <a:ext cx="2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FF00FF"/>
                </a:solidFill>
              </a:rPr>
              <a:t>Hébergeur</a:t>
            </a:r>
            <a:endParaRPr lang="fr-FR" b="1" dirty="0" smtClean="0">
              <a:solidFill>
                <a:srgbClr val="FF00FF"/>
              </a:solidFill>
            </a:endParaRPr>
          </a:p>
        </p:txBody>
      </p:sp>
      <p:pic>
        <p:nvPicPr>
          <p:cNvPr id="20" name="Picture 4" descr="3 datacen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58" y="3882798"/>
            <a:ext cx="2316737" cy="170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1" y="3207155"/>
            <a:ext cx="1291755" cy="30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" y="2134098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Code et </a:t>
            </a:r>
            <a:r>
              <a:rPr lang="en-GB" dirty="0" err="1" smtClean="0"/>
              <a:t>Interprétation</a:t>
            </a:r>
            <a:r>
              <a:rPr lang="en-GB" dirty="0" smtClean="0"/>
              <a:t> du code</a:t>
            </a:r>
            <a:endParaRPr lang="en-GB" dirty="0"/>
          </a:p>
        </p:txBody>
      </p:sp>
      <p:pic>
        <p:nvPicPr>
          <p:cNvPr id="6" name="Picture 2" descr="ttp://www.icone-png.com/png/9/9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01" y="1552556"/>
            <a:ext cx="1354573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83" y="2210506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9" y="2134099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vers la droite 8"/>
          <p:cNvSpPr/>
          <p:nvPr/>
        </p:nvSpPr>
        <p:spPr>
          <a:xfrm>
            <a:off x="1965805" y="233725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71571" y="1545168"/>
            <a:ext cx="1983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Publication </a:t>
            </a:r>
            <a:r>
              <a:rPr lang="fr-FR" dirty="0">
                <a:solidFill>
                  <a:schemeClr val="bg1"/>
                </a:solidFill>
              </a:rPr>
              <a:t>du </a:t>
            </a:r>
            <a:r>
              <a:rPr lang="fr-FR" dirty="0" smtClean="0">
                <a:solidFill>
                  <a:schemeClr val="bg1"/>
                </a:solidFill>
              </a:rPr>
              <a:t>site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par le créateur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rgbClr val="4EAF03"/>
                </a:solidFill>
              </a:rPr>
              <a:t>FTP</a:t>
            </a:r>
            <a:endParaRPr lang="fr-FR" b="1" dirty="0">
              <a:solidFill>
                <a:srgbClr val="4EAF03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 rot="10800000">
            <a:off x="5286177" y="2122456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06341" y="1429801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Demande des pages au serveur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5307000" y="248510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2780928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Envoie des pages au navigateur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32236" y="18411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4EAF03"/>
                </a:solidFill>
              </a:rPr>
              <a:t>HTPP</a:t>
            </a:r>
            <a:endParaRPr lang="en-GB" b="1">
              <a:solidFill>
                <a:srgbClr val="4EAF0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15551" y="3009509"/>
            <a:ext cx="2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Hébergeur</a:t>
            </a:r>
          </a:p>
        </p:txBody>
      </p:sp>
      <p:pic>
        <p:nvPicPr>
          <p:cNvPr id="14338" name="Picture 2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31" y="2734604"/>
            <a:ext cx="398621" cy="3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337" y="3242593"/>
            <a:ext cx="152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b="1" dirty="0" smtClean="0">
                <a:solidFill>
                  <a:srgbClr val="FF00FF"/>
                </a:solidFill>
              </a:rPr>
              <a:t>Dreamweaver</a:t>
            </a:r>
          </a:p>
          <a:p>
            <a:r>
              <a:rPr lang="fr-FR" altLang="x-none" b="1" dirty="0" err="1" smtClean="0">
                <a:solidFill>
                  <a:srgbClr val="FF00FF"/>
                </a:solidFill>
              </a:rPr>
              <a:t>Bluefish</a:t>
            </a:r>
            <a:r>
              <a:rPr lang="fr-FR" altLang="x-none" b="1" dirty="0" smtClean="0">
                <a:solidFill>
                  <a:srgbClr val="FF00FF"/>
                </a:solidFill>
              </a:rPr>
              <a:t> </a:t>
            </a:r>
            <a:endParaRPr lang="en-GB" b="1" dirty="0">
              <a:solidFill>
                <a:srgbClr val="FF00FF"/>
              </a:solidFill>
            </a:endParaRPr>
          </a:p>
        </p:txBody>
      </p:sp>
      <p:pic>
        <p:nvPicPr>
          <p:cNvPr id="14340" name="Picture 4" descr="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4" y="3993992"/>
            <a:ext cx="1438345" cy="9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64" y="3594760"/>
            <a:ext cx="1510871" cy="12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7630" y="5006747"/>
            <a:ext cx="799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b="1" dirty="0" smtClean="0">
                <a:solidFill>
                  <a:srgbClr val="FF00FF"/>
                </a:solidFill>
              </a:rPr>
              <a:t>Code													Interprétation</a:t>
            </a:r>
          </a:p>
          <a:p>
            <a:r>
              <a:rPr lang="fr-FR" b="1" dirty="0">
                <a:solidFill>
                  <a:srgbClr val="FF00FF"/>
                </a:solidFill>
              </a:rPr>
              <a:t>	</a:t>
            </a:r>
            <a:r>
              <a:rPr lang="fr-FR" b="1" dirty="0" smtClean="0">
                <a:solidFill>
                  <a:srgbClr val="FF00FF"/>
                </a:solidFill>
              </a:rPr>
              <a:t>														du code</a:t>
            </a:r>
            <a:endParaRPr lang="en-GB" b="1" dirty="0">
              <a:solidFill>
                <a:srgbClr val="FF00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76077" y="3095191"/>
            <a:ext cx="2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FF"/>
                </a:solidFill>
              </a:rPr>
              <a:t>Firefox</a:t>
            </a:r>
          </a:p>
        </p:txBody>
      </p:sp>
    </p:spTree>
    <p:extLst>
      <p:ext uri="{BB962C8B-B14F-4D97-AF65-F5344CB8AC3E}">
        <p14:creationId xmlns:p14="http://schemas.microsoft.com/office/powerpoint/2010/main" val="348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tp://www.icone-png.com/png/9/9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7" y="2722499"/>
            <a:ext cx="1354573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Blog </a:t>
            </a:r>
            <a:r>
              <a:rPr lang="en-GB" dirty="0" err="1" smtClean="0"/>
              <a:t>clé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main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x-none" dirty="0" smtClean="0"/>
              <a:t>Service </a:t>
            </a:r>
            <a:r>
              <a:rPr lang="fr-FR" altLang="x-none" dirty="0"/>
              <a:t>payé par la pub</a:t>
            </a:r>
          </a:p>
          <a:p>
            <a:r>
              <a:rPr lang="fr-FR" altLang="x-none" dirty="0"/>
              <a:t>Personnalisation limitée</a:t>
            </a:r>
          </a:p>
          <a:p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24</a:t>
            </a:fld>
            <a:endParaRPr lang="fr-FR"/>
          </a:p>
        </p:txBody>
      </p:sp>
      <p:pic>
        <p:nvPicPr>
          <p:cNvPr id="5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3238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tp://www.icone-png.com/png/9/9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1696"/>
            <a:ext cx="1354573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78" y="3439646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63239"/>
            <a:ext cx="792088" cy="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vers la droite 8"/>
          <p:cNvSpPr/>
          <p:nvPr/>
        </p:nvSpPr>
        <p:spPr>
          <a:xfrm>
            <a:off x="1784300" y="356639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90065" y="2774308"/>
            <a:ext cx="218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FF"/>
                </a:solidFill>
              </a:rPr>
              <a:t>Création du site</a:t>
            </a:r>
          </a:p>
          <a:p>
            <a:pPr algn="ctr"/>
            <a:r>
              <a:rPr lang="fr-FR" b="1" dirty="0" smtClean="0">
                <a:solidFill>
                  <a:srgbClr val="FF00FF"/>
                </a:solidFill>
              </a:rPr>
              <a:t>HTTP</a:t>
            </a:r>
            <a:endParaRPr lang="fr-FR" b="1" dirty="0">
              <a:solidFill>
                <a:srgbClr val="FF00FF"/>
              </a:solidFill>
            </a:endParaRPr>
          </a:p>
        </p:txBody>
      </p:sp>
      <p:sp>
        <p:nvSpPr>
          <p:cNvPr id="11" name="Flèche vers la droite 10"/>
          <p:cNvSpPr/>
          <p:nvPr/>
        </p:nvSpPr>
        <p:spPr>
          <a:xfrm rot="10800000">
            <a:off x="5104672" y="3351596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24836" y="2658941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Demande des pages au serveur</a:t>
            </a:r>
          </a:p>
        </p:txBody>
      </p:sp>
      <p:sp>
        <p:nvSpPr>
          <p:cNvPr id="13" name="Flèche vers la droite 12"/>
          <p:cNvSpPr/>
          <p:nvPr/>
        </p:nvSpPr>
        <p:spPr>
          <a:xfrm>
            <a:off x="5125495" y="3714245"/>
            <a:ext cx="1563564" cy="249499"/>
          </a:xfrm>
          <a:prstGeom prst="rightArrow">
            <a:avLst/>
          </a:prstGeom>
          <a:solidFill>
            <a:srgbClr val="4EAF03"/>
          </a:solidFill>
          <a:ln>
            <a:solidFill>
              <a:srgbClr val="4EAF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22543" y="4010068"/>
            <a:ext cx="229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Envoie des pages au navigateur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50731" y="307031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4EAF03"/>
                </a:solidFill>
              </a:rPr>
              <a:t>HTPP</a:t>
            </a:r>
            <a:endParaRPr lang="en-GB" b="1">
              <a:solidFill>
                <a:srgbClr val="4EAF0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34046" y="4238649"/>
            <a:ext cx="2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Hébergeur</a:t>
            </a:r>
          </a:p>
        </p:txBody>
      </p:sp>
      <p:pic>
        <p:nvPicPr>
          <p:cNvPr id="15362" name="Picture 2" descr="ttp://static1.squarespace.com/static/5169d53ae4b00ee22f289866/t/517200c6e4b0152c18fc86d7/1401833771844/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98" y="3924501"/>
            <a:ext cx="1784300" cy="5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Monde plus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</a:t>
            </a:r>
            <a:r>
              <a:rPr lang="en-GB" dirty="0" err="1" smtClean="0"/>
              <a:t>connecté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82263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Monde plus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</a:t>
            </a:r>
            <a:r>
              <a:rPr lang="en-GB" dirty="0" err="1" smtClean="0"/>
              <a:t>censuré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26</a:t>
            </a:fld>
            <a:endParaRPr lang="fr-FR"/>
          </a:p>
        </p:txBody>
      </p:sp>
      <p:pic>
        <p:nvPicPr>
          <p:cNvPr id="3074" name="Picture 2" descr="ttp://images.telerama.fr/medias/2011/03/media_66333/la-carte-du-monde-de-la-censure-d-internet,M49782.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41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6 sites les plus </a:t>
            </a:r>
            <a:r>
              <a:rPr lang="en-GB" dirty="0" err="1" smtClean="0"/>
              <a:t>visités</a:t>
            </a:r>
            <a:r>
              <a:rPr lang="en-GB" dirty="0" smtClean="0"/>
              <a:t> du monde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27</a:t>
            </a:fld>
            <a:endParaRPr lang="fr-F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57600" y="1981200"/>
            <a:ext cx="2141538" cy="1141413"/>
            <a:chOff x="2304" y="1248"/>
            <a:chExt cx="1349" cy="71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48"/>
              <a:ext cx="1349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304" y="1248"/>
              <a:ext cx="1349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x-none" altLang="x-none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62000" y="1981200"/>
            <a:ext cx="2132013" cy="1154113"/>
            <a:chOff x="480" y="1248"/>
            <a:chExt cx="1343" cy="727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1343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80" y="1248"/>
              <a:ext cx="1343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x-none" altLang="x-none"/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2098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18097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9050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Utilisation du web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28</a:t>
            </a:fld>
            <a:endParaRPr lang="fr-FR"/>
          </a:p>
        </p:txBody>
      </p:sp>
      <p:pic>
        <p:nvPicPr>
          <p:cNvPr id="17410" name="Picture 2" descr="ttp://ressources.blogdumoderateur.com/2016/01/digital-in-2016-7-638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4104"/>
            <a:ext cx="7015632" cy="52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08218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29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972616" y="4797152"/>
            <a:ext cx="2232248" cy="259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80528" y="-99392"/>
            <a:ext cx="9577064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15660"/>
            <a:ext cx="3635897" cy="27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4EAF03"/>
                </a:solidFill>
              </a:rPr>
              <a:t>Internet</a:t>
            </a:r>
            <a:endParaRPr lang="en-GB" dirty="0">
              <a:solidFill>
                <a:srgbClr val="4EAF03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Ensemble </a:t>
            </a:r>
            <a:r>
              <a:rPr lang="fr-FR" dirty="0" smtClean="0"/>
              <a:t>de tous les ordinateurs du monde reliés </a:t>
            </a:r>
            <a:r>
              <a:rPr lang="fr-FR" dirty="0"/>
              <a:t>entre </a:t>
            </a:r>
            <a:r>
              <a:rPr lang="fr-FR" dirty="0" smtClean="0"/>
              <a:t>eux (réseau</a:t>
            </a:r>
            <a:r>
              <a:rPr lang="fr-FR" dirty="0"/>
              <a:t>) pour échanger </a:t>
            </a:r>
            <a:r>
              <a:rPr lang="fr-FR" dirty="0" smtClean="0"/>
              <a:t>des données</a:t>
            </a:r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4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3" t="21722" r="16812" b="17993"/>
          <a:stretch/>
        </p:blipFill>
        <p:spPr>
          <a:xfrm>
            <a:off x="2951820" y="2636912"/>
            <a:ext cx="324035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peu d’histoire : Arpanet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5915" y="815717"/>
            <a:ext cx="8868902" cy="561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Précurseur d’internet développé par des universités américaines</a:t>
            </a:r>
          </a:p>
          <a:p>
            <a:r>
              <a:rPr lang="fr-FR" b="1" dirty="0" smtClean="0">
                <a:solidFill>
                  <a:srgbClr val="4EAF03"/>
                </a:solidFill>
                <a:latin typeface="Calibri" charset="0"/>
                <a:ea typeface="Calibri" charset="0"/>
                <a:cs typeface="Calibri" charset="0"/>
              </a:rPr>
              <a:t>1969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 connexions entre 4 universités</a:t>
            </a:r>
          </a:p>
          <a:p>
            <a:r>
              <a:rPr lang="fr-FR" b="1" dirty="0">
                <a:solidFill>
                  <a:srgbClr val="4EAF03"/>
                </a:solidFill>
                <a:latin typeface="Calibri" charset="0"/>
                <a:ea typeface="Calibri" charset="0"/>
                <a:cs typeface="Calibri" charset="0"/>
              </a:rPr>
              <a:t>1972</a:t>
            </a: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fr-FR" altLang="x-none" dirty="0">
                <a:latin typeface="Calibri" charset="0"/>
                <a:ea typeface="Calibri" charset="0"/>
                <a:cs typeface="Calibri" charset="0"/>
              </a:rPr>
              <a:t>37 sites reliés</a:t>
            </a:r>
          </a:p>
          <a:p>
            <a:pPr lvl="1"/>
            <a:r>
              <a:rPr kumimoji="1" lang="fr-FR" altLang="x-none" dirty="0">
                <a:latin typeface="Calibri" charset="0"/>
                <a:ea typeface="Calibri" charset="0"/>
                <a:cs typeface="Calibri" charset="0"/>
              </a:rPr>
              <a:t>nouveau service : courrier électronique</a:t>
            </a:r>
          </a:p>
          <a:p>
            <a:pPr lvl="1"/>
            <a:r>
              <a:rPr kumimoji="1" lang="fr-FR" altLang="x-none" dirty="0">
                <a:latin typeface="Calibri" charset="0"/>
                <a:ea typeface="Calibri" charset="0"/>
                <a:cs typeface="Calibri" charset="0"/>
              </a:rPr>
              <a:t>protocole TCP/IP proposé comme standard</a:t>
            </a:r>
          </a:p>
          <a:p>
            <a:endParaRPr lang="fr-FR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 descr="ttps://upload.wikimedia.org/wikipedia/commons/thumb/0/00/Arpanet_1974.svg/310px-Arpanet_197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02" y="4410606"/>
            <a:ext cx="2952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Internet : des tuyaux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5915" y="815717"/>
            <a:ext cx="8868902" cy="561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ordinateurs sont reliés par des </a:t>
            </a:r>
            <a:r>
              <a:rPr lang="fr-FR" altLang="x-none" b="1" dirty="0" smtClean="0">
                <a:solidFill>
                  <a:srgbClr val="4EAF03"/>
                </a:solidFill>
              </a:rPr>
              <a:t>canaux de </a:t>
            </a:r>
            <a:r>
              <a:rPr lang="fr-FR" altLang="x-none" b="1" dirty="0">
                <a:solidFill>
                  <a:srgbClr val="4EAF03"/>
                </a:solidFill>
              </a:rPr>
              <a:t>communication </a:t>
            </a:r>
            <a:r>
              <a:rPr lang="fr-FR" altLang="x-none" dirty="0" smtClean="0"/>
              <a:t>:</a:t>
            </a:r>
            <a:endParaRPr lang="fr-FR" altLang="x-none" dirty="0"/>
          </a:p>
          <a:p>
            <a:pPr lvl="1">
              <a:buClr>
                <a:schemeClr val="bg1"/>
              </a:buClr>
            </a:pPr>
            <a:r>
              <a:rPr lang="fr-FR" altLang="x-none" dirty="0"/>
              <a:t>Fibre </a:t>
            </a:r>
            <a:r>
              <a:rPr lang="fr-FR" altLang="x-none" dirty="0" smtClean="0"/>
              <a:t>optique</a:t>
            </a:r>
            <a:endParaRPr lang="fr-FR" altLang="x-none" dirty="0"/>
          </a:p>
          <a:p>
            <a:pPr lvl="1">
              <a:buClr>
                <a:schemeClr val="bg1"/>
              </a:buClr>
            </a:pPr>
            <a:r>
              <a:rPr lang="fr-FR" altLang="x-none" dirty="0"/>
              <a:t>Ligne téléphonique fixe: ligne analogique, </a:t>
            </a:r>
            <a:r>
              <a:rPr lang="fr-FR" altLang="x-none" dirty="0" smtClean="0"/>
              <a:t>xDSL</a:t>
            </a:r>
            <a:endParaRPr lang="fr-FR" altLang="x-none" dirty="0"/>
          </a:p>
          <a:p>
            <a:pPr lvl="1">
              <a:buClr>
                <a:schemeClr val="bg1"/>
              </a:buClr>
            </a:pPr>
            <a:r>
              <a:rPr lang="fr-FR" altLang="x-none" dirty="0"/>
              <a:t>Ligne téléphonique mobile: 4G, LTE, 3G+, 3G, </a:t>
            </a:r>
            <a:r>
              <a:rPr lang="fr-FR" altLang="x-none" dirty="0" err="1"/>
              <a:t>Edge</a:t>
            </a:r>
            <a:r>
              <a:rPr lang="fr-FR" altLang="x-none" dirty="0"/>
              <a:t>, GPRS, </a:t>
            </a:r>
            <a:r>
              <a:rPr lang="fr-FR" altLang="x-none" dirty="0" smtClean="0"/>
              <a:t>GSM</a:t>
            </a:r>
            <a:endParaRPr lang="fr-FR" altLang="x-none" dirty="0"/>
          </a:p>
          <a:p>
            <a:pPr lvl="1">
              <a:buClr>
                <a:schemeClr val="bg1"/>
              </a:buClr>
            </a:pPr>
            <a:r>
              <a:rPr lang="fr-FR" altLang="x-none" dirty="0"/>
              <a:t>Internet par </a:t>
            </a:r>
            <a:r>
              <a:rPr lang="fr-FR" altLang="x-none" dirty="0" smtClean="0"/>
              <a:t>satellite</a:t>
            </a:r>
            <a:endParaRPr lang="fr-FR" altLang="x-none" dirty="0"/>
          </a:p>
          <a:p>
            <a:pPr lvl="1">
              <a:buClr>
                <a:schemeClr val="bg1"/>
              </a:buClr>
            </a:pPr>
            <a:r>
              <a:rPr lang="fr-FR" altLang="x-none" dirty="0"/>
              <a:t>Wi-Fi </a:t>
            </a:r>
          </a:p>
          <a:p>
            <a:endParaRPr lang="en-GB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301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Internet : des tuyaux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915" y="980728"/>
            <a:ext cx="8868902" cy="5450334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b="1" dirty="0">
                <a:solidFill>
                  <a:srgbClr val="4EAF03"/>
                </a:solidFill>
              </a:rPr>
              <a:t>câbles</a:t>
            </a:r>
            <a:r>
              <a:rPr lang="fr-FR" dirty="0"/>
              <a:t> </a:t>
            </a:r>
            <a:r>
              <a:rPr lang="fr-FR" dirty="0"/>
              <a:t>qui traversent les pays et les océans </a:t>
            </a:r>
          </a:p>
          <a:p>
            <a:endParaRPr lang="fr-FR" sz="1800" dirty="0"/>
          </a:p>
          <a:p>
            <a:r>
              <a:rPr lang="fr-FR" dirty="0" smtClean="0"/>
              <a:t>Le réseau </a:t>
            </a:r>
            <a:r>
              <a:rPr lang="fr-FR" dirty="0"/>
              <a:t>est </a:t>
            </a:r>
            <a:r>
              <a:rPr lang="fr-FR" dirty="0" smtClean="0"/>
              <a:t>géré </a:t>
            </a:r>
            <a:r>
              <a:rPr lang="fr-FR" dirty="0"/>
              <a:t>par 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Des </a:t>
            </a:r>
            <a:r>
              <a:rPr lang="fr-FR" b="1" dirty="0" smtClean="0">
                <a:solidFill>
                  <a:srgbClr val="4EAF03"/>
                </a:solidFill>
              </a:rPr>
              <a:t>fournisseurs </a:t>
            </a:r>
            <a:r>
              <a:rPr lang="fr-FR" b="1" dirty="0">
                <a:solidFill>
                  <a:srgbClr val="4EAF03"/>
                </a:solidFill>
              </a:rPr>
              <a:t>d'accès natio</a:t>
            </a:r>
            <a:r>
              <a:rPr lang="fr-FR" dirty="0">
                <a:solidFill>
                  <a:srgbClr val="4EAF03"/>
                </a:solidFill>
              </a:rPr>
              <a:t>naux</a:t>
            </a:r>
            <a:r>
              <a:rPr lang="fr-FR" dirty="0"/>
              <a:t> (</a:t>
            </a:r>
            <a:r>
              <a:rPr lang="fr-FR" dirty="0" err="1"/>
              <a:t>backbone</a:t>
            </a:r>
            <a:r>
              <a:rPr lang="fr-FR" dirty="0"/>
              <a:t> / dorsale)</a:t>
            </a:r>
          </a:p>
          <a:p>
            <a:pPr lvl="1"/>
            <a:r>
              <a:rPr lang="fr-FR" dirty="0" smtClean="0"/>
              <a:t>Des </a:t>
            </a:r>
            <a:r>
              <a:rPr lang="fr-FR" b="1" dirty="0">
                <a:solidFill>
                  <a:srgbClr val="4EAF03"/>
                </a:solidFill>
              </a:rPr>
              <a:t>fournisseurs d'accès locaux </a:t>
            </a:r>
            <a:r>
              <a:rPr lang="fr-FR" dirty="0"/>
              <a:t>(FAI : boucle </a:t>
            </a:r>
            <a:r>
              <a:rPr lang="fr-FR" dirty="0" smtClean="0"/>
              <a:t>locale)</a:t>
            </a:r>
          </a:p>
          <a:p>
            <a:pPr lvl="1"/>
            <a:r>
              <a:rPr lang="fr-FR" dirty="0" smtClean="0"/>
              <a:t>Des </a:t>
            </a:r>
            <a:r>
              <a:rPr lang="fr-FR" b="1" dirty="0">
                <a:solidFill>
                  <a:srgbClr val="4EAF03"/>
                </a:solidFill>
              </a:rPr>
              <a:t>commutateurs / routeurs </a:t>
            </a:r>
            <a:r>
              <a:rPr lang="fr-FR" dirty="0"/>
              <a:t>(entre FAI)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Internet : des tuyaux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ables-sousm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" y="1611910"/>
            <a:ext cx="79470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4652227"/>
            <a:ext cx="450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Trafic mondial internet par </a:t>
            </a:r>
            <a:r>
              <a:rPr lang="fr-FR" dirty="0" smtClean="0">
                <a:solidFill>
                  <a:schemeClr val="bg1"/>
                </a:solidFill>
              </a:rPr>
              <a:t>câbles </a:t>
            </a:r>
            <a:r>
              <a:rPr lang="fr-FR" dirty="0">
                <a:solidFill>
                  <a:schemeClr val="bg1"/>
                </a:solidFill>
              </a:rPr>
              <a:t>sous-marins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Fournisseurs d’accès à Internet (FAI)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Entreprises </a:t>
            </a:r>
            <a:r>
              <a:rPr lang="fr-FR" dirty="0" smtClean="0"/>
              <a:t>offrant une connexion à Internet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3CE-317A-6D46-9381-9000A76D9D79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11338947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9700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13803</TotalTime>
  <Words>590</Words>
  <Application>Microsoft Macintosh PowerPoint</Application>
  <PresentationFormat>Présentation à l'écran (4:3)</PresentationFormat>
  <Paragraphs>201</Paragraphs>
  <Slides>29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Calibri</vt:lpstr>
      <vt:lpstr>ＭＳ Ｐゴシック</vt:lpstr>
      <vt:lpstr>Arial</vt:lpstr>
      <vt:lpstr>Times New Roman</vt:lpstr>
      <vt:lpstr>Thème Office</vt:lpstr>
      <vt:lpstr>Introduction à la conception de site web</vt:lpstr>
      <vt:lpstr>Présentation PowerPoint</vt:lpstr>
      <vt:lpstr>Internet</vt:lpstr>
      <vt:lpstr>Internet</vt:lpstr>
      <vt:lpstr>Un peu d’histoire : Arpanet</vt:lpstr>
      <vt:lpstr>Internet : des tuyaux</vt:lpstr>
      <vt:lpstr>Internet : des tuyaux</vt:lpstr>
      <vt:lpstr>Internet : des tuyaux</vt:lpstr>
      <vt:lpstr>Fournisseurs d’accès à Internet (FAI)</vt:lpstr>
      <vt:lpstr>Free</vt:lpstr>
      <vt:lpstr>Quelles informations dans les tuyaux?</vt:lpstr>
      <vt:lpstr>Adresse IP</vt:lpstr>
      <vt:lpstr>Adresse IP</vt:lpstr>
      <vt:lpstr>Adresse IP </vt:lpstr>
      <vt:lpstr>Protocole</vt:lpstr>
      <vt:lpstr>TCP : Paquets de messages</vt:lpstr>
      <vt:lpstr>TCP : Contrôle du message</vt:lpstr>
      <vt:lpstr>Web</vt:lpstr>
      <vt:lpstr>Web</vt:lpstr>
      <vt:lpstr>Web</vt:lpstr>
      <vt:lpstr>Créer des site web</vt:lpstr>
      <vt:lpstr>Hébergeur (serveur web)</vt:lpstr>
      <vt:lpstr>Code et Interprétation du code</vt:lpstr>
      <vt:lpstr>Blog clé en main</vt:lpstr>
      <vt:lpstr>Monde plus ou moins connecté</vt:lpstr>
      <vt:lpstr>Monde plus ou moins censuré</vt:lpstr>
      <vt:lpstr>6 sites les plus visités du monde</vt:lpstr>
      <vt:lpstr>Utilisation du web</vt:lpstr>
      <vt:lpstr>Présentation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la version d'évaluation de Office 2004</dc:creator>
  <cp:lastModifiedBy>bringay@gmail.com</cp:lastModifiedBy>
  <cp:revision>1797</cp:revision>
  <cp:lastPrinted>2015-11-06T11:27:29Z</cp:lastPrinted>
  <dcterms:created xsi:type="dcterms:W3CDTF">2015-10-26T09:48:17Z</dcterms:created>
  <dcterms:modified xsi:type="dcterms:W3CDTF">2016-12-04T21:32:21Z</dcterms:modified>
</cp:coreProperties>
</file>