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3" r:id="rId2"/>
    <p:sldId id="304" r:id="rId3"/>
    <p:sldId id="312" r:id="rId4"/>
    <p:sldId id="313" r:id="rId5"/>
    <p:sldId id="310" r:id="rId6"/>
    <p:sldId id="311" r:id="rId7"/>
    <p:sldId id="309" r:id="rId8"/>
    <p:sldId id="314" r:id="rId9"/>
    <p:sldId id="315" r:id="rId10"/>
    <p:sldId id="263" r:id="rId11"/>
    <p:sldId id="300" r:id="rId12"/>
    <p:sldId id="30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56898"/>
    <a:srgbClr val="F7F9FF"/>
    <a:srgbClr val="236896"/>
    <a:srgbClr val="E6ECF5"/>
    <a:srgbClr val="226895"/>
    <a:srgbClr val="2676AC"/>
    <a:srgbClr val="13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736"/>
  </p:normalViewPr>
  <p:slideViewPr>
    <p:cSldViewPr snapToGrid="0" snapToObjects="1">
      <p:cViewPr varScale="1">
        <p:scale>
          <a:sx n="103" d="100"/>
          <a:sy n="103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ED8A1-6168-504F-881D-A6CE1032149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574B-8290-B343-B6D6-3B967CBD1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4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76C1-37B3-274A-9F4E-C21785A7653E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4A18-D75E-AD44-BDF3-5EEB53AFDB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4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0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E07232E-4A58-2848-998F-09CF6E588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663B37-ACC3-214E-A4BC-2774B60EC5AE}" type="slidenum">
              <a:rPr kumimoji="0" lang="fr-FR" altLang="fr-FR" sz="1300">
                <a:latin typeface="Times New Roman" panose="02020603050405020304" pitchFamily="18" charset="0"/>
              </a:rPr>
              <a:pPr/>
              <a:t>10</a:t>
            </a:fld>
            <a:endParaRPr kumimoji="0" lang="fr-FR" altLang="fr-FR" sz="1300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8BC3579-7824-C640-A035-89ED04999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36CDD3A-A40E-3B46-BC1C-E42DC8DA3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167" y="6356351"/>
            <a:ext cx="3170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https://www.univ-montp3.fr/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3635" y="6356351"/>
            <a:ext cx="3281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LOGO-VIOLET-VF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5" r:id="rId5"/>
    <p:sldLayoutId id="2147483674" r:id="rId6"/>
    <p:sldLayoutId id="2147483663" r:id="rId7"/>
    <p:sldLayoutId id="2147483664" r:id="rId8"/>
    <p:sldLayoutId id="214748366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0833" y="3531533"/>
            <a:ext cx="7772400" cy="1006476"/>
          </a:xfrm>
        </p:spPr>
        <p:txBody>
          <a:bodyPr>
            <a:normAutofit/>
          </a:bodyPr>
          <a:lstStyle/>
          <a:p>
            <a:r>
              <a:rPr lang="fr-FR" b="1" dirty="0"/>
              <a:t>Tableur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3942" y="4552757"/>
            <a:ext cx="6858000" cy="1655762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91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C737BE-BD88-3A40-9B82-1C7625934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Le tableur</a:t>
            </a:r>
          </a:p>
        </p:txBody>
      </p:sp>
      <p:sp>
        <p:nvSpPr>
          <p:cNvPr id="29698" name="Espace réservé du numéro de diapositive 4">
            <a:extLst>
              <a:ext uri="{FF2B5EF4-FFF2-40B4-BE49-F238E27FC236}">
                <a16:creationId xmlns:a16="http://schemas.microsoft.com/office/drawing/2014/main" id="{C4639E4F-893B-DB49-843C-32B7E6255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t>Page </a:t>
            </a:r>
            <a:fld id="{8D2754DC-8218-294C-8F4C-89E8604A399E}" type="slidenum"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10</a:t>
            </a:fld>
            <a:endParaRPr kumimoji="0" lang="fr-FR" altLang="fr-FR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137AF4A-4564-1241-9079-031793AD0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dirty="0"/>
              <a:t>Contenus des cellules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7864C0-D21F-7743-860A-79B91FB2F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403475"/>
            <a:ext cx="8178800" cy="3673475"/>
          </a:xfrm>
        </p:spPr>
        <p:txBody>
          <a:bodyPr/>
          <a:lstStyle/>
          <a:p>
            <a:r>
              <a:rPr lang="fr-FR" altLang="fr-FR" b="1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2 types de contenus :</a:t>
            </a:r>
          </a:p>
          <a:p>
            <a:pPr lvl="2" algn="just"/>
            <a:endParaRPr lang="fr-FR" altLang="fr-FR" sz="2000" dirty="0">
              <a:latin typeface="Avenir Roman" panose="02000503020000020003" pitchFamily="2" charset="0"/>
              <a:ea typeface="ＭＳ Ｐゴシック" panose="020B0600070205080204" pitchFamily="34" charset="-128"/>
            </a:endParaRPr>
          </a:p>
          <a:p>
            <a:pPr lvl="1" algn="just"/>
            <a:r>
              <a:rPr lang="fr-FR" altLang="fr-FR" b="1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Des nombres</a:t>
            </a:r>
            <a:endParaRPr lang="fr-FR" altLang="fr-FR" sz="3200" b="1" dirty="0">
              <a:latin typeface="Avenir Roman" panose="02000503020000020003" pitchFamily="2" charset="0"/>
              <a:ea typeface="ＭＳ Ｐゴシック" panose="020B0600070205080204" pitchFamily="34" charset="-128"/>
            </a:endParaRPr>
          </a:p>
          <a:p>
            <a:pPr lvl="2"/>
            <a:r>
              <a:rPr lang="fr-FR" altLang="fr-FR" sz="2000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Des entiers et des nombres réels</a:t>
            </a:r>
          </a:p>
          <a:p>
            <a:pPr lvl="2"/>
            <a:endParaRPr lang="fr-FR" altLang="fr-FR" b="1" dirty="0">
              <a:latin typeface="Avenir Roman" panose="02000503020000020003" pitchFamily="2" charset="0"/>
              <a:ea typeface="ＭＳ Ｐゴシック" panose="020B0600070205080204" pitchFamily="34" charset="-128"/>
            </a:endParaRPr>
          </a:p>
          <a:p>
            <a:pPr lvl="1"/>
            <a:r>
              <a:rPr lang="fr-FR" altLang="fr-FR" b="1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Du texte</a:t>
            </a:r>
          </a:p>
          <a:p>
            <a:pPr lvl="2" algn="just"/>
            <a:r>
              <a:rPr lang="fr-FR" altLang="fr-FR" sz="2000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Il commence par tout sauf l'un des symboles + - = @</a:t>
            </a:r>
          </a:p>
          <a:p>
            <a:pPr lvl="2" algn="just"/>
            <a:r>
              <a:rPr lang="fr-FR" altLang="fr-FR" sz="2000" dirty="0">
                <a:latin typeface="Avenir Roman" panose="02000503020000020003" pitchFamily="2" charset="0"/>
                <a:ea typeface="ＭＳ Ｐゴシック" panose="020B0600070205080204" pitchFamily="34" charset="-128"/>
              </a:rPr>
              <a:t>Sert aux titres et en-têtes de lignes et de colonnes</a:t>
            </a:r>
          </a:p>
          <a:p>
            <a:pPr lvl="1"/>
            <a:endParaRPr lang="fr-FR" altLang="fr-FR" sz="2400" dirty="0">
              <a:latin typeface="Avenir Roman" panose="02000503020000020003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06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1F8CA7-75A9-7647-81D0-FE3E6285A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Le tableur</a:t>
            </a:r>
          </a:p>
        </p:txBody>
      </p:sp>
      <p:sp>
        <p:nvSpPr>
          <p:cNvPr id="31746" name="Espace réservé du numéro de diapositive 4">
            <a:extLst>
              <a:ext uri="{FF2B5EF4-FFF2-40B4-BE49-F238E27FC236}">
                <a16:creationId xmlns:a16="http://schemas.microsoft.com/office/drawing/2014/main" id="{619AB4A9-B629-E745-8CB2-31C77FCF5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t>Page </a:t>
            </a:r>
            <a:fld id="{02C99D61-64D3-E449-8139-F5B4A5D6C620}" type="slidenum"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11</a:t>
            </a:fld>
            <a:endParaRPr kumimoji="0" lang="fr-FR" altLang="fr-FR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7B19D57-F3A7-664E-80B6-05C88E43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dirty="0"/>
              <a:t>Mise en forme des cellules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7588C3-71B1-224C-BDF7-E45B16EA9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>
                <a:ea typeface="ＭＳ Ｐゴシック" panose="020B0600070205080204" pitchFamily="34" charset="-128"/>
              </a:rPr>
              <a:t>2 types de mises en forme :</a:t>
            </a:r>
          </a:p>
          <a:p>
            <a:endParaRPr lang="fr-FR" altLang="fr-FR" b="1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associée à la </a:t>
            </a:r>
            <a:r>
              <a:rPr lang="fr-FR" altLang="fr-FR" b="1" dirty="0">
                <a:ea typeface="ＭＳ Ｐゴシック" panose="020B0600070205080204" pitchFamily="34" charset="-128"/>
              </a:rPr>
              <a:t>cellule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En gras, centrée, etc.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En couleur, avec une bordure, etc.</a:t>
            </a:r>
          </a:p>
          <a:p>
            <a:pPr lvl="2"/>
            <a:endParaRPr lang="fr-FR" altLang="fr-FR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 associée au </a:t>
            </a:r>
            <a:r>
              <a:rPr lang="fr-FR" altLang="fr-FR" b="1" dirty="0">
                <a:ea typeface="ＭＳ Ｐゴシック" panose="020B0600070205080204" pitchFamily="34" charset="-128"/>
              </a:rPr>
              <a:t>type du contenu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Seuls les nombres ont différents formats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Pourcentage, monétaire, date, heure, etc.</a:t>
            </a:r>
          </a:p>
          <a:p>
            <a:pPr lvl="2">
              <a:buFont typeface="Symbol" pitchFamily="2" charset="2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80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6F0FCFF9-8696-8945-A0A5-DEA512B07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Le tableur</a:t>
            </a:r>
          </a:p>
        </p:txBody>
      </p:sp>
      <p:sp>
        <p:nvSpPr>
          <p:cNvPr id="32770" name="Espace réservé du numéro de diapositive 4">
            <a:extLst>
              <a:ext uri="{FF2B5EF4-FFF2-40B4-BE49-F238E27FC236}">
                <a16:creationId xmlns:a16="http://schemas.microsoft.com/office/drawing/2014/main" id="{584F4B21-7271-2545-9C96-E0E9E7249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t>Page </a:t>
            </a:r>
            <a:fld id="{F61ED8EA-DC8D-E142-82D5-0F8E9AFA824B}" type="slidenum">
              <a:rPr kumimoji="0" lang="fr-FR" altLang="fr-FR" sz="1400">
                <a:solidFill>
                  <a:schemeClr val="bg2"/>
                </a:solidFill>
                <a:latin typeface="Arial" panose="020B0604020202020204" pitchFamily="34" charset="0"/>
              </a:rPr>
              <a:pPr/>
              <a:t>12</a:t>
            </a:fld>
            <a:endParaRPr kumimoji="0" lang="fr-FR" altLang="fr-FR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CEBB38D-10F3-144C-AE89-5A955C00C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4EB4B1D-09F2-7F49-B677-2BA9A7EE9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pic>
        <p:nvPicPr>
          <p:cNvPr id="32773" name="Picture 4" descr="capture">
            <a:extLst>
              <a:ext uri="{FF2B5EF4-FFF2-40B4-BE49-F238E27FC236}">
                <a16:creationId xmlns:a16="http://schemas.microsoft.com/office/drawing/2014/main" id="{E38BCBD7-82ED-DA43-B6E5-322E4C28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2238"/>
            <a:ext cx="7958137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TablEUR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6C5AB-43A7-4940-AF2F-01FC019B8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Exemple de données tabulées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Liste d’adhérents, d’ouvrages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Agenda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Sondage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…</a:t>
            </a:r>
          </a:p>
          <a:p>
            <a:pPr lvl="1"/>
            <a:endParaRPr lang="fr-FR" dirty="0">
              <a:latin typeface="Avenir Roman" panose="02000503020000020003" pitchFamily="2" charset="0"/>
              <a:ea typeface="ＭＳ Ｐゴシック" charset="0"/>
              <a:cs typeface="ＭＳ Ｐゴシック" charset="0"/>
            </a:endParaRPr>
          </a:p>
          <a:p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Principales fonctionnalités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Manipuler des « gros » fichiers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Calculs, Formules, Fonctions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Tableaux croisés dynamiques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Graphes</a:t>
            </a:r>
          </a:p>
          <a:p>
            <a:pPr lvl="1"/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</a:rPr>
              <a:t>Publipostage</a:t>
            </a:r>
          </a:p>
          <a:p>
            <a:pPr lvl="1"/>
            <a:endParaRPr lang="fr-FR" dirty="0">
              <a:latin typeface="Avenir Roman" panose="02000503020000020003" pitchFamily="2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endParaRPr lang="fr-FR" dirty="0">
              <a:latin typeface="Avenir Roman" panose="02000503020000020003" pitchFamily="2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  <a:sym typeface="Wingdings" pitchFamily="2" charset="2"/>
              </a:rPr>
              <a:t> Objectif principal 3 </a:t>
            </a:r>
            <a:r>
              <a:rPr lang="fr-FR" dirty="0" err="1">
                <a:latin typeface="Avenir Roman" panose="02000503020000020003" pitchFamily="2" charset="0"/>
                <a:ea typeface="ＭＳ Ｐゴシック" charset="0"/>
                <a:cs typeface="ＭＳ Ｐゴシック" charset="0"/>
                <a:sym typeface="Wingdings" pitchFamily="2" charset="2"/>
              </a:rPr>
              <a:t>TDs</a:t>
            </a:r>
            <a:r>
              <a:rPr lang="fr-FR" dirty="0">
                <a:latin typeface="Avenir Roman" panose="02000503020000020003" pitchFamily="2" charset="0"/>
                <a:ea typeface="ＭＳ Ｐゴシック" charset="0"/>
                <a:cs typeface="ＭＳ Ｐゴシック" charset="0"/>
                <a:sym typeface="Wingdings" pitchFamily="2" charset="2"/>
              </a:rPr>
              <a:t> sur le tableur</a:t>
            </a:r>
            <a:endParaRPr lang="fr-FR" dirty="0">
              <a:latin typeface="Avenir Roman" panose="02000503020000020003" pitchFamily="2" charset="0"/>
            </a:endParaRPr>
          </a:p>
          <a:p>
            <a:pPr marL="457200" lvl="1" indent="0">
              <a:buNone/>
            </a:pPr>
            <a:endParaRPr lang="fr-FR" dirty="0">
              <a:latin typeface="Avenir Roman" panose="02000503020000020003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6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270759" y="2397210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Feuille de calcul : </a:t>
            </a:r>
            <a:r>
              <a:rPr lang="fr-FR" altLang="fr-FR" dirty="0">
                <a:ea typeface="ＭＳ Ｐゴシック" panose="020B0600070205080204" pitchFamily="34" charset="-128"/>
              </a:rPr>
              <a:t>ensemble de cellules : COM</a:t>
            </a:r>
            <a:r>
              <a:rPr lang="fr-FR" altLang="fr-FR" b="1" dirty="0">
                <a:ea typeface="ＭＳ Ｐゴシック" panose="020B0600070205080204" pitchFamily="34" charset="-128"/>
              </a:rPr>
              <a:t> </a:t>
            </a:r>
            <a:endParaRPr lang="fr-FR" altLang="ja-JP" b="1" dirty="0">
              <a:ea typeface="ＭＳ Ｐゴシック" panose="020B0600070205080204" pitchFamily="34" charset="-128"/>
            </a:endParaRPr>
          </a:p>
          <a:p>
            <a:pPr algn="ctr"/>
            <a:endParaRPr lang="fr-FR" dirty="0"/>
          </a:p>
        </p:txBody>
      </p:sp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D5FC7D4A-6E21-0B4C-BD2E-514C3BBD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15" y="1436688"/>
            <a:ext cx="6068447" cy="3710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BBADFF-E912-1F45-B082-27E813364EB8}"/>
              </a:ext>
            </a:extLst>
          </p:cNvPr>
          <p:cNvSpPr/>
          <p:nvPr/>
        </p:nvSpPr>
        <p:spPr>
          <a:xfrm>
            <a:off x="2642136" y="4932578"/>
            <a:ext cx="2887127" cy="2143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8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142172" y="2358992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Classeur = </a:t>
            </a:r>
            <a:r>
              <a:rPr lang="fr-FR" altLang="fr-FR" dirty="0">
                <a:ea typeface="ＭＳ Ｐゴシック" panose="020B0600070205080204" pitchFamily="34" charset="-128"/>
              </a:rPr>
              <a:t>document, </a:t>
            </a:r>
            <a:r>
              <a:rPr lang="fr-FR" altLang="fr-FR" b="1" dirty="0">
                <a:ea typeface="ＭＳ Ｐゴシック" panose="020B0600070205080204" pitchFamily="34" charset="-128"/>
              </a:rPr>
              <a:t> </a:t>
            </a:r>
            <a:r>
              <a:rPr lang="fr-FR" altLang="fr-FR" dirty="0">
                <a:ea typeface="ＭＳ Ｐゴシック" panose="020B0600070205080204" pitchFamily="34" charset="-128"/>
              </a:rPr>
              <a:t>ensemble de feuilles de calcul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BADFF-E912-1F45-B082-27E813364EB8}"/>
              </a:ext>
            </a:extLst>
          </p:cNvPr>
          <p:cNvSpPr/>
          <p:nvPr/>
        </p:nvSpPr>
        <p:spPr>
          <a:xfrm>
            <a:off x="2427823" y="4200525"/>
            <a:ext cx="1358365" cy="2143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2EA7E618-0DAE-6541-BE99-F5DD61AB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15" y="1436688"/>
            <a:ext cx="6068447" cy="37102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C53E02-D985-6242-AEDE-CB6B3A546B35}"/>
              </a:ext>
            </a:extLst>
          </p:cNvPr>
          <p:cNvSpPr/>
          <p:nvPr/>
        </p:nvSpPr>
        <p:spPr>
          <a:xfrm>
            <a:off x="2182128" y="1450844"/>
            <a:ext cx="6197034" cy="36960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270759" y="2397210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Colonne = </a:t>
            </a:r>
            <a:r>
              <a:rPr lang="fr-FR" altLang="fr-FR" dirty="0">
                <a:ea typeface="ＭＳ Ｐゴシック" panose="020B0600070205080204" pitchFamily="34" charset="-128"/>
              </a:rPr>
              <a:t>Ensemble de cellules </a:t>
            </a:r>
            <a:r>
              <a:rPr lang="fr-FR" altLang="ja-JP" dirty="0">
                <a:ea typeface="ＭＳ Ｐゴシック" panose="020B0600070205080204" pitchFamily="34" charset="-128"/>
              </a:rPr>
              <a:t>: A</a:t>
            </a:r>
            <a:endParaRPr lang="fr-FR" altLang="ja-JP" b="1" dirty="0">
              <a:ea typeface="ＭＳ Ｐゴシック" panose="020B0600070205080204" pitchFamily="34" charset="-128"/>
            </a:endParaRPr>
          </a:p>
          <a:p>
            <a:pPr algn="ctr"/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4F4AEC9-6F35-B74E-92D8-E332DEB0B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0715" y="1436688"/>
            <a:ext cx="6068447" cy="3710203"/>
          </a:xfr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39E7A5-8D46-2B4D-8384-8D20AC58CDD3}"/>
              </a:ext>
            </a:extLst>
          </p:cNvPr>
          <p:cNvCxnSpPr>
            <a:cxnSpLocks/>
          </p:cNvCxnSpPr>
          <p:nvPr/>
        </p:nvCxnSpPr>
        <p:spPr>
          <a:xfrm>
            <a:off x="3065247" y="1209515"/>
            <a:ext cx="0" cy="4543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270759" y="2397210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Ligne = </a:t>
            </a:r>
            <a:r>
              <a:rPr lang="fr-FR" altLang="fr-FR" dirty="0">
                <a:ea typeface="ＭＳ Ｐゴシック" panose="020B0600070205080204" pitchFamily="34" charset="-128"/>
              </a:rPr>
              <a:t>Ensemble de cellules </a:t>
            </a:r>
            <a:r>
              <a:rPr lang="fr-FR" altLang="ja-JP" dirty="0">
                <a:ea typeface="ＭＳ Ｐゴシック" panose="020B0600070205080204" pitchFamily="34" charset="-128"/>
              </a:rPr>
              <a:t>: 26</a:t>
            </a:r>
            <a:endParaRPr lang="fr-FR" altLang="ja-JP" b="1" dirty="0">
              <a:ea typeface="ＭＳ Ｐゴシック" panose="020B0600070205080204" pitchFamily="34" charset="-128"/>
            </a:endParaRPr>
          </a:p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1AFC32A-926A-B547-B055-D616AC384E3F}"/>
              </a:ext>
            </a:extLst>
          </p:cNvPr>
          <p:cNvCxnSpPr>
            <a:cxnSpLocks/>
          </p:cNvCxnSpPr>
          <p:nvPr/>
        </p:nvCxnSpPr>
        <p:spPr>
          <a:xfrm>
            <a:off x="1633233" y="4654874"/>
            <a:ext cx="72315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5CA1327-3B7C-B649-8EF8-6884EFEC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Espace réservé du contenu 12">
            <a:extLst>
              <a:ext uri="{FF2B5EF4-FFF2-40B4-BE49-F238E27FC236}">
                <a16:creationId xmlns:a16="http://schemas.microsoft.com/office/drawing/2014/main" id="{1F7A6001-69BA-EE4E-85A6-A1629EFD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15" y="1436688"/>
            <a:ext cx="6068447" cy="37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7875B6C-8911-C248-9E12-1C36746D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Espace réservé du contenu 12">
            <a:extLst>
              <a:ext uri="{FF2B5EF4-FFF2-40B4-BE49-F238E27FC236}">
                <a16:creationId xmlns:a16="http://schemas.microsoft.com/office/drawing/2014/main" id="{722ACEAF-0FDA-6549-BA50-BAF8D1DC2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15" y="1436688"/>
            <a:ext cx="6068447" cy="3710203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270759" y="2397210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Cellule = </a:t>
            </a:r>
            <a:r>
              <a:rPr lang="fr-FR" altLang="fr-FR" dirty="0">
                <a:ea typeface="ＭＳ Ｐゴシック" panose="020B0600070205080204" pitchFamily="34" charset="-128"/>
              </a:rPr>
              <a:t>intersection d</a:t>
            </a:r>
            <a:r>
              <a:rPr lang="fr-FR" altLang="ja-JP" dirty="0">
                <a:ea typeface="ＭＳ Ｐゴシック" panose="020B0600070205080204" pitchFamily="34" charset="-128"/>
              </a:rPr>
              <a:t>’une colonne et d’une ligne : A26</a:t>
            </a:r>
            <a:endParaRPr lang="fr-FR" altLang="ja-JP" b="1" dirty="0">
              <a:ea typeface="ＭＳ Ｐゴシック" panose="020B0600070205080204" pitchFamily="34" charset="-128"/>
            </a:endParaRPr>
          </a:p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BADFF-E912-1F45-B082-27E813364EB8}"/>
              </a:ext>
            </a:extLst>
          </p:cNvPr>
          <p:cNvSpPr/>
          <p:nvPr/>
        </p:nvSpPr>
        <p:spPr>
          <a:xfrm>
            <a:off x="2264984" y="4557712"/>
            <a:ext cx="1358365" cy="2143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9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270759" y="2397210"/>
            <a:ext cx="2039956" cy="36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>
                <a:ea typeface="ＭＳ Ｐゴシック" panose="020B0600070205080204" pitchFamily="34" charset="-128"/>
              </a:rPr>
              <a:t>Plage =</a:t>
            </a:r>
            <a:r>
              <a:rPr lang="fr-FR" altLang="fr-FR" dirty="0">
                <a:ea typeface="ＭＳ Ｐゴシック" panose="020B0600070205080204" pitchFamily="34" charset="-128"/>
              </a:rPr>
              <a:t> plusieurs cellules adjacentes ou non adjacentes</a:t>
            </a:r>
            <a:endParaRPr lang="fr-FR" dirty="0"/>
          </a:p>
        </p:txBody>
      </p:sp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F5CC7434-2945-0644-846B-C7094899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15" y="1436688"/>
            <a:ext cx="6068447" cy="3710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BBADFF-E912-1F45-B082-27E813364EB8}"/>
              </a:ext>
            </a:extLst>
          </p:cNvPr>
          <p:cNvSpPr/>
          <p:nvPr/>
        </p:nvSpPr>
        <p:spPr>
          <a:xfrm>
            <a:off x="2442111" y="2228791"/>
            <a:ext cx="5937051" cy="3572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6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4B225-90FE-264B-9803-BD1E4A6D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Vocabulaire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0BB2F-E8AB-8449-888B-9A41DA6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72DE62-5999-B048-A65A-9388DC5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D7574A3-FCB1-3641-8B7D-F71A245E31A4}"/>
              </a:ext>
            </a:extLst>
          </p:cNvPr>
          <p:cNvSpPr txBox="1">
            <a:spLocks/>
          </p:cNvSpPr>
          <p:nvPr/>
        </p:nvSpPr>
        <p:spPr>
          <a:xfrm>
            <a:off x="1228022" y="1644734"/>
            <a:ext cx="2039956" cy="41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Référence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20779C-9190-0E46-AA17-7C5EE03C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67" y="2105026"/>
            <a:ext cx="5295861" cy="363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BBADFF-E912-1F45-B082-27E813364EB8}"/>
              </a:ext>
            </a:extLst>
          </p:cNvPr>
          <p:cNvSpPr/>
          <p:nvPr/>
        </p:nvSpPr>
        <p:spPr>
          <a:xfrm>
            <a:off x="4296438" y="2062162"/>
            <a:ext cx="932788" cy="2921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AC67F0A-9269-1E49-A521-07196A71B0B3}"/>
              </a:ext>
            </a:extLst>
          </p:cNvPr>
          <p:cNvSpPr txBox="1">
            <a:spLocks/>
          </p:cNvSpPr>
          <p:nvPr/>
        </p:nvSpPr>
        <p:spPr>
          <a:xfrm>
            <a:off x="3552141" y="1182935"/>
            <a:ext cx="2039956" cy="41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Barre de formule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ACB74BB-0E4C-8C4A-90C9-7313DB61CCD9}"/>
              </a:ext>
            </a:extLst>
          </p:cNvPr>
          <p:cNvSpPr txBox="1">
            <a:spLocks/>
          </p:cNvSpPr>
          <p:nvPr/>
        </p:nvSpPr>
        <p:spPr>
          <a:xfrm>
            <a:off x="6562584" y="1074823"/>
            <a:ext cx="2039956" cy="41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Cellule sélectionnée contenant le résultat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3F3577-68DF-3C46-A273-132DE7510DA3}"/>
              </a:ext>
            </a:extLst>
          </p:cNvPr>
          <p:cNvSpPr/>
          <p:nvPr/>
        </p:nvSpPr>
        <p:spPr>
          <a:xfrm>
            <a:off x="7582562" y="3486149"/>
            <a:ext cx="657466" cy="2016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63157-5C71-A54D-A83B-6540868BAE87}"/>
              </a:ext>
            </a:extLst>
          </p:cNvPr>
          <p:cNvSpPr/>
          <p:nvPr/>
        </p:nvSpPr>
        <p:spPr>
          <a:xfrm>
            <a:off x="2687515" y="2076490"/>
            <a:ext cx="932788" cy="2921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45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</TotalTime>
  <Words>344</Words>
  <Application>Microsoft Macintosh PowerPoint</Application>
  <PresentationFormat>Affichage à l'écran (4:3)</PresentationFormat>
  <Paragraphs>78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Avenir Book</vt:lpstr>
      <vt:lpstr>Avenir Roman</vt:lpstr>
      <vt:lpstr>Calibri</vt:lpstr>
      <vt:lpstr>Symbol</vt:lpstr>
      <vt:lpstr>Times New Roman</vt:lpstr>
      <vt:lpstr>Wingdings</vt:lpstr>
      <vt:lpstr>Thème Office</vt:lpstr>
      <vt:lpstr>Tableur</vt:lpstr>
      <vt:lpstr>TablEUR</vt:lpstr>
      <vt:lpstr>Vocabulaire</vt:lpstr>
      <vt:lpstr>Vocabulaire</vt:lpstr>
      <vt:lpstr>Vocabulaire</vt:lpstr>
      <vt:lpstr>Vocabulaire</vt:lpstr>
      <vt:lpstr>Vocabulaire</vt:lpstr>
      <vt:lpstr>Vocabulaire</vt:lpstr>
      <vt:lpstr>Vocabulaire</vt:lpstr>
      <vt:lpstr>Contenus des cellules</vt:lpstr>
      <vt:lpstr>Mise en forme des cellules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bringay@gmail.com</dc:creator>
  <cp:lastModifiedBy>bringay@gmail.com</cp:lastModifiedBy>
  <cp:revision>194</cp:revision>
  <cp:lastPrinted>2020-09-12T20:27:26Z</cp:lastPrinted>
  <dcterms:created xsi:type="dcterms:W3CDTF">2016-06-22T20:29:37Z</dcterms:created>
  <dcterms:modified xsi:type="dcterms:W3CDTF">2023-11-29T14:04:56Z</dcterms:modified>
</cp:coreProperties>
</file>