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  <p:sldMasterId id="2147483649" r:id="rId2"/>
  </p:sldMasterIdLst>
  <p:notesMasterIdLst>
    <p:notesMasterId r:id="rId9"/>
  </p:notesMasterIdLst>
  <p:sldIdLst>
    <p:sldId id="256" r:id="rId3"/>
    <p:sldId id="276" r:id="rId4"/>
    <p:sldId id="278" r:id="rId5"/>
    <p:sldId id="271" r:id="rId6"/>
    <p:sldId id="270" r:id="rId7"/>
    <p:sldId id="279" r:id="rId8"/>
  </p:sldIdLst>
  <p:sldSz cx="9144000" cy="6858000" type="screen4x3"/>
  <p:notesSz cx="6858000" cy="9144000"/>
  <p:defaultTextStyle>
    <a:defPPr>
      <a:defRPr lang="en-GB"/>
    </a:defPPr>
    <a:lvl1pPr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charset="0"/>
      <a:defRPr sz="2400" kern="1200">
        <a:solidFill>
          <a:schemeClr val="bg1"/>
        </a:solidFill>
        <a:latin typeface="Arial" charset="0"/>
        <a:ea typeface="ＭＳ Ｐゴシック" charset="0"/>
        <a:cs typeface="ＭＳ Ｐゴシック" charset="0"/>
      </a:defRPr>
    </a:lvl1pPr>
    <a:lvl2pPr marL="742950" indent="-28575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charset="0"/>
      <a:defRPr sz="2400" kern="1200">
        <a:solidFill>
          <a:schemeClr val="bg1"/>
        </a:solidFill>
        <a:latin typeface="Arial" charset="0"/>
        <a:ea typeface="ＭＳ Ｐゴシック" charset="0"/>
        <a:cs typeface="ＭＳ Ｐゴシック" charset="0"/>
      </a:defRPr>
    </a:lvl2pPr>
    <a:lvl3pPr marL="1143000" indent="-22860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charset="0"/>
      <a:defRPr sz="2400" kern="1200">
        <a:solidFill>
          <a:schemeClr val="bg1"/>
        </a:solidFill>
        <a:latin typeface="Arial" charset="0"/>
        <a:ea typeface="ＭＳ Ｐゴシック" charset="0"/>
        <a:cs typeface="ＭＳ Ｐゴシック" charset="0"/>
      </a:defRPr>
    </a:lvl3pPr>
    <a:lvl4pPr marL="1600200" indent="-22860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charset="0"/>
      <a:defRPr sz="2400" kern="1200">
        <a:solidFill>
          <a:schemeClr val="bg1"/>
        </a:solidFill>
        <a:latin typeface="Arial" charset="0"/>
        <a:ea typeface="ＭＳ Ｐゴシック" charset="0"/>
        <a:cs typeface="ＭＳ Ｐゴシック" charset="0"/>
      </a:defRPr>
    </a:lvl4pPr>
    <a:lvl5pPr marL="2057400" indent="-22860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charset="0"/>
      <a:defRPr sz="2400" kern="1200">
        <a:solidFill>
          <a:schemeClr val="bg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bg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bg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bg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bg1"/>
        </a:solidFill>
        <a:latin typeface="Arial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7425B"/>
    <a:srgbClr val="CD990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51"/>
    <p:restoredTop sz="94626"/>
  </p:normalViewPr>
  <p:slideViewPr>
    <p:cSldViewPr>
      <p:cViewPr varScale="1">
        <p:scale>
          <a:sx n="121" d="100"/>
          <a:sy n="121" d="100"/>
        </p:scale>
        <p:origin x="1160" y="16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AutoShape 1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fr-FR"/>
          </a:p>
        </p:txBody>
      </p:sp>
      <p:sp>
        <p:nvSpPr>
          <p:cNvPr id="3074" name="Text Box 2"/>
          <p:cNvSpPr txBox="1"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fr-FR"/>
          </a:p>
        </p:txBody>
      </p:sp>
      <p:sp>
        <p:nvSpPr>
          <p:cNvPr id="3075" name="Text Box 3"/>
          <p:cNvSpPr txBox="1"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fr-FR"/>
          </a:p>
        </p:txBody>
      </p:sp>
      <p:sp>
        <p:nvSpPr>
          <p:cNvPr id="3076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0413" cy="3427413"/>
          </a:xfrm>
          <a:prstGeom prst="rect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14400" y="4343400"/>
            <a:ext cx="5027613" cy="4113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endParaRPr lang="fr-FR" noProof="0"/>
          </a:p>
        </p:txBody>
      </p:sp>
      <p:sp>
        <p:nvSpPr>
          <p:cNvPr id="3078" name="Text Box 6"/>
          <p:cNvSpPr txBox="1"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fr-FR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886200" y="8686800"/>
            <a:ext cx="2970213" cy="455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algn="r">
              <a:buClrTx/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charset="0"/>
                <a:cs typeface="Arial Unicode MS" charset="0"/>
              </a:defRPr>
            </a:lvl1pPr>
          </a:lstStyle>
          <a:p>
            <a:pPr>
              <a:defRPr/>
            </a:pPr>
            <a:fld id="{7C743168-6CB8-1148-9ADA-F630FF4C6E2A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1990098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ＭＳ Ｐゴシック" charset="0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 sz="quarter"/>
          </p:nvPr>
        </p:nvSpPr>
        <p:spPr/>
        <p:txBody>
          <a:bodyPr/>
          <a:lstStyle/>
          <a:p>
            <a:pPr>
              <a:defRPr/>
            </a:pPr>
            <a:fld id="{A0B24466-600A-1140-B8AA-E27B3F50CA07}" type="slidenum">
              <a:rPr lang="fr-FR"/>
              <a:pPr>
                <a:defRPr/>
              </a:pPr>
              <a:t>1</a:t>
            </a:fld>
            <a:endParaRPr lang="fr-FR"/>
          </a:p>
        </p:txBody>
      </p:sp>
      <p:sp>
        <p:nvSpPr>
          <p:cNvPr id="14337" name="Text Box 1"/>
          <p:cNvSpPr txBox="1"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pPr algn="r">
              <a:buClrTx/>
              <a:buFontTx/>
              <a:buNone/>
              <a:defRPr/>
            </a:pPr>
            <a:fld id="{EB374D9C-3A2D-1749-A5B5-015D73D2C4D6}" type="slidenum">
              <a:rPr lang="fr-FR" sz="1200" smtClean="0"/>
              <a:pPr algn="r">
                <a:buClrTx/>
                <a:buFontTx/>
                <a:buNone/>
                <a:defRPr/>
              </a:pPr>
              <a:t>1</a:t>
            </a:fld>
            <a:endParaRPr lang="fr-FR" sz="1200"/>
          </a:p>
        </p:txBody>
      </p:sp>
      <p:sp>
        <p:nvSpPr>
          <p:cNvPr id="14338" name="Text Box 2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14339" name="Text Box 3"/>
          <p:cNvSpPr txBox="1"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ln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spcBef>
                <a:spcPts val="450"/>
              </a:spcBef>
              <a:buClrTx/>
              <a:buFontTx/>
              <a:buNone/>
              <a:defRPr/>
            </a:pPr>
            <a:endParaRPr lang="fr-FR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24558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 sz="quarter"/>
          </p:nvPr>
        </p:nvSpPr>
        <p:spPr/>
        <p:txBody>
          <a:bodyPr/>
          <a:lstStyle/>
          <a:p>
            <a:pPr>
              <a:defRPr/>
            </a:pPr>
            <a:fld id="{740011DB-1915-484A-B7E1-EB0084BE09A1}" type="slidenum">
              <a:rPr lang="fr-FR"/>
              <a:pPr>
                <a:defRPr/>
              </a:pPr>
              <a:t>3</a:t>
            </a:fld>
            <a:endParaRPr lang="fr-FR"/>
          </a:p>
        </p:txBody>
      </p:sp>
      <p:sp>
        <p:nvSpPr>
          <p:cNvPr id="18433" name="Text Box 1"/>
          <p:cNvSpPr txBox="1"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pPr algn="r">
              <a:buClrTx/>
              <a:buFontTx/>
              <a:buNone/>
              <a:defRPr/>
            </a:pPr>
            <a:fld id="{D308C84B-DF30-2C4A-A9A8-65212A73F7EF}" type="slidenum">
              <a:rPr lang="fr-FR" sz="1200" smtClean="0"/>
              <a:pPr algn="r">
                <a:buClrTx/>
                <a:buFontTx/>
                <a:buNone/>
                <a:defRPr/>
              </a:pPr>
              <a:t>3</a:t>
            </a:fld>
            <a:endParaRPr lang="fr-FR" sz="1200"/>
          </a:p>
        </p:txBody>
      </p:sp>
      <p:sp>
        <p:nvSpPr>
          <p:cNvPr id="18434" name="Text Box 2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18435" name="Text Box 3"/>
          <p:cNvSpPr txBox="1"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ln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spcBef>
                <a:spcPts val="450"/>
              </a:spcBef>
              <a:buClrTx/>
              <a:buFontTx/>
              <a:buNone/>
              <a:defRPr/>
            </a:pPr>
            <a:endParaRPr lang="fr-FR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76489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 sz="quarter"/>
          </p:nvPr>
        </p:nvSpPr>
        <p:spPr/>
        <p:txBody>
          <a:bodyPr/>
          <a:lstStyle/>
          <a:p>
            <a:pPr>
              <a:defRPr/>
            </a:pPr>
            <a:fld id="{CB8AFE3E-D7F3-2841-844C-DE7B33545724}" type="slidenum">
              <a:rPr lang="fr-FR"/>
              <a:pPr>
                <a:defRPr/>
              </a:pPr>
              <a:t>4</a:t>
            </a:fld>
            <a:endParaRPr lang="fr-FR"/>
          </a:p>
        </p:txBody>
      </p:sp>
      <p:sp>
        <p:nvSpPr>
          <p:cNvPr id="18433" name="Text Box 1"/>
          <p:cNvSpPr txBox="1"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pPr algn="r">
              <a:buClrTx/>
              <a:buFontTx/>
              <a:buNone/>
              <a:defRPr/>
            </a:pPr>
            <a:fld id="{D9B3D0B9-C3A7-9246-B551-C771616E0D40}" type="slidenum">
              <a:rPr lang="fr-FR" sz="1200" smtClean="0"/>
              <a:pPr algn="r">
                <a:buClrTx/>
                <a:buFontTx/>
                <a:buNone/>
                <a:defRPr/>
              </a:pPr>
              <a:t>4</a:t>
            </a:fld>
            <a:endParaRPr lang="fr-FR" sz="1200"/>
          </a:p>
        </p:txBody>
      </p:sp>
      <p:sp>
        <p:nvSpPr>
          <p:cNvPr id="18434" name="Text Box 2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18435" name="Text Box 3"/>
          <p:cNvSpPr txBox="1"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ln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spcBef>
                <a:spcPts val="450"/>
              </a:spcBef>
              <a:buClrTx/>
              <a:buFontTx/>
              <a:buNone/>
              <a:defRPr/>
            </a:pPr>
            <a:r>
              <a:rPr lang="fr-FR" dirty="0">
                <a:latin typeface="Arial" charset="0"/>
              </a:rPr>
              <a:t>Ex : </a:t>
            </a:r>
            <a:r>
              <a:rPr lang="fr-FR">
                <a:latin typeface="Arial" charset="0"/>
              </a:rPr>
              <a:t>expert</a:t>
            </a:r>
            <a:r>
              <a:rPr lang="fr-FR" baseline="0">
                <a:latin typeface="Arial" charset="0"/>
              </a:rPr>
              <a:t> Communication</a:t>
            </a:r>
            <a:endParaRPr lang="fr-FR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542053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 sz="quarter"/>
          </p:nvPr>
        </p:nvSpPr>
        <p:spPr/>
        <p:txBody>
          <a:bodyPr/>
          <a:lstStyle/>
          <a:p>
            <a:pPr>
              <a:defRPr/>
            </a:pPr>
            <a:fld id="{4323B9B1-C909-724A-A055-F55A34362F15}" type="slidenum">
              <a:rPr lang="fr-FR"/>
              <a:pPr>
                <a:defRPr/>
              </a:pPr>
              <a:t>5</a:t>
            </a:fld>
            <a:endParaRPr lang="fr-FR"/>
          </a:p>
        </p:txBody>
      </p:sp>
      <p:sp>
        <p:nvSpPr>
          <p:cNvPr id="18433" name="Text Box 1"/>
          <p:cNvSpPr txBox="1"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pPr algn="r">
              <a:buClrTx/>
              <a:buFontTx/>
              <a:buNone/>
              <a:defRPr/>
            </a:pPr>
            <a:fld id="{436CFC2D-7385-ED48-B466-7900B05846D9}" type="slidenum">
              <a:rPr lang="fr-FR" sz="1200" smtClean="0"/>
              <a:pPr algn="r">
                <a:buClrTx/>
                <a:buFontTx/>
                <a:buNone/>
                <a:defRPr/>
              </a:pPr>
              <a:t>5</a:t>
            </a:fld>
            <a:endParaRPr lang="fr-FR" sz="1200"/>
          </a:p>
        </p:txBody>
      </p:sp>
      <p:sp>
        <p:nvSpPr>
          <p:cNvPr id="18434" name="Text Box 2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18435" name="Text Box 3"/>
          <p:cNvSpPr txBox="1"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ln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spcBef>
                <a:spcPts val="450"/>
              </a:spcBef>
              <a:buClrTx/>
              <a:buFontTx/>
              <a:buNone/>
              <a:defRPr/>
            </a:pPr>
            <a:endParaRPr lang="fr-FR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438798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 sz="quarter"/>
          </p:nvPr>
        </p:nvSpPr>
        <p:spPr/>
        <p:txBody>
          <a:bodyPr/>
          <a:lstStyle/>
          <a:p>
            <a:pPr>
              <a:defRPr/>
            </a:pPr>
            <a:fld id="{4323B9B1-C909-724A-A055-F55A34362F15}" type="slidenum">
              <a:rPr lang="fr-FR"/>
              <a:pPr>
                <a:defRPr/>
              </a:pPr>
              <a:t>6</a:t>
            </a:fld>
            <a:endParaRPr lang="fr-FR"/>
          </a:p>
        </p:txBody>
      </p:sp>
      <p:sp>
        <p:nvSpPr>
          <p:cNvPr id="18433" name="Text Box 1"/>
          <p:cNvSpPr txBox="1"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pPr algn="r">
              <a:buClrTx/>
              <a:buFontTx/>
              <a:buNone/>
              <a:defRPr/>
            </a:pPr>
            <a:fld id="{436CFC2D-7385-ED48-B466-7900B05846D9}" type="slidenum">
              <a:rPr lang="fr-FR" sz="1200" smtClean="0"/>
              <a:pPr algn="r">
                <a:buClrTx/>
                <a:buFontTx/>
                <a:buNone/>
                <a:defRPr/>
              </a:pPr>
              <a:t>6</a:t>
            </a:fld>
            <a:endParaRPr lang="fr-FR" sz="1200"/>
          </a:p>
        </p:txBody>
      </p:sp>
      <p:sp>
        <p:nvSpPr>
          <p:cNvPr id="18434" name="Text Box 2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18435" name="Text Box 3"/>
          <p:cNvSpPr txBox="1"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ln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spcBef>
                <a:spcPts val="450"/>
              </a:spcBef>
              <a:buClrTx/>
              <a:buFontTx/>
              <a:buNone/>
              <a:defRPr/>
            </a:pPr>
            <a:endParaRPr lang="fr-FR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26261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D2512B-81CC-724D-A637-B9B7E8DB5C33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509136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7AC9BA-9FFD-E14E-846F-4077C9B4781A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379758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5813" cy="5851525"/>
          </a:xfrm>
        </p:spPr>
        <p:txBody>
          <a:bodyPr vert="eaVert"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6E9D89-9476-3044-B5BC-7C9A1182D965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303170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BFC3B5-CAA2-9448-A3A1-F1F293829022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4052624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E054F7-8F05-554C-8510-71E1A1E904C7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7373691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401A4C-40F5-2A49-AFDD-65F1ADDEAAD5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2606920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7013" cy="45291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6613" y="1600200"/>
            <a:ext cx="4038600" cy="45291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EA5B2F-AE0E-3843-85B8-E34306F3D8D2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4209923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B1AF16-63FF-414E-9022-7D56D57EE33D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5152099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Rectangle 7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32A763-3670-8847-A60F-B0DCFDA6F092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6806643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A795C6-E0F3-2748-A096-21934B82B171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1193561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CF406B-308F-0E46-8F27-76CFB6F9C5DF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104598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B688B5-974A-944F-9582-4E838E787BF9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8643617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B7D8EA-93A1-6441-95A2-FDE48641B4BA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8743370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54CE23-DF13-684A-A00D-EBDCA21B9844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3996629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5813" cy="5851525"/>
          </a:xfrm>
        </p:spPr>
        <p:txBody>
          <a:bodyPr vert="eaVert"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F1E277-0CD7-FB4D-ADEC-32F7893837EB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660073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F7F421-16AE-C64C-A568-C038D81BD8DC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674368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7013" cy="45291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6613" y="1600200"/>
            <a:ext cx="4038600" cy="45291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F38ECA-9795-584F-A8F6-FA6B73530F57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594316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31AA39-8733-7446-8FCB-4C08EE2D42A5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955666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942998-2535-C242-9372-377F916D60D5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347940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F8F016-9D02-7B45-86F4-6536809CAEA9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009877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2961ED-E4FB-5740-BC8E-2CB6BA01A72E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616032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B44821-73D8-8D44-A997-4105B17E5D16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918749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8013" cy="1373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Cliquez pour éditer le format du texte-titre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8013" cy="4529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Cliquez pour éditer le format du plan de texte</a:t>
            </a:r>
          </a:p>
          <a:p>
            <a:pPr lvl="1"/>
            <a:r>
              <a:rPr lang="en-GB"/>
              <a:t>Second niveau de plan</a:t>
            </a:r>
          </a:p>
          <a:p>
            <a:pPr lvl="2"/>
            <a:r>
              <a:rPr lang="en-GB"/>
              <a:t>Troisième niveau de plan</a:t>
            </a:r>
          </a:p>
          <a:p>
            <a:pPr lvl="3"/>
            <a:r>
              <a:rPr lang="en-GB"/>
              <a:t>Quatrième niveau de plan</a:t>
            </a:r>
          </a:p>
          <a:p>
            <a:pPr lvl="4"/>
            <a:r>
              <a:rPr lang="en-GB"/>
              <a:t>Cinquième niveau de plan</a:t>
            </a:r>
          </a:p>
          <a:p>
            <a:pPr lvl="4"/>
            <a:r>
              <a:rPr lang="en-GB"/>
              <a:t>Sixième niveau de plan</a:t>
            </a:r>
          </a:p>
          <a:p>
            <a:pPr lvl="4"/>
            <a:r>
              <a:rPr lang="en-GB"/>
              <a:t>Septième niveau de plan</a:t>
            </a:r>
          </a:p>
          <a:p>
            <a:pPr lvl="4"/>
            <a:r>
              <a:rPr lang="en-GB"/>
              <a:t>Huitième niveau de plan</a:t>
            </a:r>
          </a:p>
          <a:p>
            <a:pPr lvl="4"/>
            <a:r>
              <a:rPr lang="en-GB"/>
              <a:t>Neuvième niveau de plan</a:t>
            </a:r>
          </a:p>
        </p:txBody>
      </p:sp>
      <p:sp>
        <p:nvSpPr>
          <p:cNvPr id="1027" name="Text Box 3"/>
          <p:cNvSpPr txBox="1">
            <a:spLocks noChangeArrowheads="1"/>
          </p:cNvSpPr>
          <p:nvPr/>
        </p:nvSpPr>
        <p:spPr bwMode="auto">
          <a:xfrm>
            <a:off x="457200" y="6240463"/>
            <a:ext cx="2133600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fr-FR"/>
          </a:p>
        </p:txBody>
      </p:sp>
      <p:sp>
        <p:nvSpPr>
          <p:cNvPr id="1028" name="Text Box 4"/>
          <p:cNvSpPr txBox="1">
            <a:spLocks noChangeArrowheads="1"/>
          </p:cNvSpPr>
          <p:nvPr/>
        </p:nvSpPr>
        <p:spPr bwMode="auto">
          <a:xfrm>
            <a:off x="3124200" y="6245225"/>
            <a:ext cx="2895600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fr-F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240463"/>
            <a:ext cx="2132013" cy="458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9627BFC6-4B87-1542-9521-AC00A9E18863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  <p:sp>
        <p:nvSpPr>
          <p:cNvPr id="1030" name="AutoShape 6"/>
          <p:cNvSpPr>
            <a:spLocks noChangeArrowheads="1"/>
          </p:cNvSpPr>
          <p:nvPr/>
        </p:nvSpPr>
        <p:spPr bwMode="auto">
          <a:xfrm>
            <a:off x="381000" y="228600"/>
            <a:ext cx="8229600" cy="609600"/>
          </a:xfrm>
          <a:custGeom>
            <a:avLst/>
            <a:gdLst>
              <a:gd name="T0" fmla="*/ 0 w 1000"/>
              <a:gd name="T1" fmla="*/ 1000 h 1000"/>
              <a:gd name="T2" fmla="*/ 0 w 1000"/>
              <a:gd name="T3" fmla="*/ 0 h 1000"/>
              <a:gd name="T4" fmla="*/ 1000 w 1000"/>
              <a:gd name="T5" fmla="*/ 0 h 1000"/>
              <a:gd name="T6" fmla="*/ 0 w 1000"/>
              <a:gd name="T7" fmla="*/ 0 h 1000"/>
              <a:gd name="T8" fmla="*/ 1000 w 1000"/>
              <a:gd name="T9" fmla="*/ 1000 h 1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T6" t="T7" r="T8" b="T9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19080">
            <a:solidFill>
              <a:srgbClr val="CC99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fr-FR"/>
          </a:p>
        </p:txBody>
      </p:sp>
      <p:sp>
        <p:nvSpPr>
          <p:cNvPr id="1031" name="Line 7"/>
          <p:cNvSpPr>
            <a:spLocks noChangeShapeType="1"/>
          </p:cNvSpPr>
          <p:nvPr/>
        </p:nvSpPr>
        <p:spPr bwMode="auto">
          <a:xfrm>
            <a:off x="457200" y="6172200"/>
            <a:ext cx="8229600" cy="1588"/>
          </a:xfrm>
          <a:prstGeom prst="line">
            <a:avLst/>
          </a:prstGeom>
          <a:noFill/>
          <a:ln w="19080">
            <a:solidFill>
              <a:srgbClr val="CC99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200">
          <a:solidFill>
            <a:srgbClr val="006633"/>
          </a:solidFill>
          <a:latin typeface="+mj-lt"/>
          <a:ea typeface="+mj-ea"/>
          <a:cs typeface="+mj-cs"/>
        </a:defRPr>
      </a:lvl1pPr>
      <a:lvl2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200">
          <a:solidFill>
            <a:srgbClr val="006633"/>
          </a:solidFill>
          <a:latin typeface="Garamond" charset="0"/>
          <a:ea typeface="ＭＳ Ｐゴシック" charset="0"/>
          <a:cs typeface="ＭＳ Ｐゴシック" charset="0"/>
        </a:defRPr>
      </a:lvl2pPr>
      <a:lvl3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200">
          <a:solidFill>
            <a:srgbClr val="006633"/>
          </a:solidFill>
          <a:latin typeface="Garamond" charset="0"/>
          <a:ea typeface="ＭＳ Ｐゴシック" charset="0"/>
          <a:cs typeface="ＭＳ Ｐゴシック" charset="0"/>
        </a:defRPr>
      </a:lvl3pPr>
      <a:lvl4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200">
          <a:solidFill>
            <a:srgbClr val="006633"/>
          </a:solidFill>
          <a:latin typeface="Garamond" charset="0"/>
          <a:ea typeface="ＭＳ Ｐゴシック" charset="0"/>
          <a:cs typeface="ＭＳ Ｐゴシック" charset="0"/>
        </a:defRPr>
      </a:lvl4pPr>
      <a:lvl5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200">
          <a:solidFill>
            <a:srgbClr val="006633"/>
          </a:solidFill>
          <a:latin typeface="Garamond" charset="0"/>
          <a:ea typeface="ＭＳ Ｐゴシック" charset="0"/>
          <a:cs typeface="ＭＳ Ｐゴシック" charset="0"/>
        </a:defRPr>
      </a:lvl5pPr>
      <a:lvl6pPr marL="25146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200">
          <a:solidFill>
            <a:srgbClr val="006633"/>
          </a:solidFill>
          <a:latin typeface="Garamond" charset="0"/>
          <a:ea typeface="ＭＳ Ｐゴシック" charset="0"/>
          <a:cs typeface="ＭＳ Ｐゴシック" charset="0"/>
        </a:defRPr>
      </a:lvl6pPr>
      <a:lvl7pPr marL="29718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200">
          <a:solidFill>
            <a:srgbClr val="006633"/>
          </a:solidFill>
          <a:latin typeface="Garamond" charset="0"/>
          <a:ea typeface="ＭＳ Ｐゴシック" charset="0"/>
          <a:cs typeface="ＭＳ Ｐゴシック" charset="0"/>
        </a:defRPr>
      </a:lvl7pPr>
      <a:lvl8pPr marL="34290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200">
          <a:solidFill>
            <a:srgbClr val="006633"/>
          </a:solidFill>
          <a:latin typeface="Garamond" charset="0"/>
          <a:ea typeface="ＭＳ Ｐゴシック" charset="0"/>
          <a:cs typeface="ＭＳ Ｐゴシック" charset="0"/>
        </a:defRPr>
      </a:lvl8pPr>
      <a:lvl9pPr marL="38862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200">
          <a:solidFill>
            <a:srgbClr val="006633"/>
          </a:solidFill>
          <a:latin typeface="Garamond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49263" rtl="0" eaLnBrk="0" fontAlgn="base" hangingPunct="0">
        <a:spcBef>
          <a:spcPts val="75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30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65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6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49263" rtl="0" eaLnBrk="0" fontAlgn="base" hangingPunct="0">
        <a:spcBef>
          <a:spcPts val="55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2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  <a:cs typeface="+mn-cs"/>
        </a:defRPr>
      </a:lvl6pPr>
      <a:lvl7pPr marL="29718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  <a:cs typeface="+mn-cs"/>
        </a:defRPr>
      </a:lvl7pPr>
      <a:lvl8pPr marL="34290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  <a:cs typeface="+mn-cs"/>
        </a:defRPr>
      </a:lvl8pPr>
      <a:lvl9pPr marL="3886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609600" y="1219200"/>
            <a:ext cx="7924800" cy="914400"/>
          </a:xfrm>
          <a:custGeom>
            <a:avLst/>
            <a:gdLst>
              <a:gd name="T0" fmla="*/ 0 w 1000"/>
              <a:gd name="T1" fmla="*/ 1000 h 1000"/>
              <a:gd name="T2" fmla="*/ 0 w 1000"/>
              <a:gd name="T3" fmla="*/ 0 h 1000"/>
              <a:gd name="T4" fmla="*/ 1000 w 1000"/>
              <a:gd name="T5" fmla="*/ 0 h 1000"/>
              <a:gd name="T6" fmla="*/ 0 w 1000"/>
              <a:gd name="T7" fmla="*/ 0 h 1000"/>
              <a:gd name="T8" fmla="*/ 1000 w 1000"/>
              <a:gd name="T9" fmla="*/ 1000 h 1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T6" t="T7" r="T8" b="T9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25560">
            <a:solidFill>
              <a:srgbClr val="CC99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fr-FR"/>
          </a:p>
        </p:txBody>
      </p:sp>
      <p:sp>
        <p:nvSpPr>
          <p:cNvPr id="2050" name="Line 2"/>
          <p:cNvSpPr>
            <a:spLocks noChangeShapeType="1"/>
          </p:cNvSpPr>
          <p:nvPr/>
        </p:nvSpPr>
        <p:spPr bwMode="auto">
          <a:xfrm>
            <a:off x="1981200" y="3962400"/>
            <a:ext cx="6511925" cy="1588"/>
          </a:xfrm>
          <a:prstGeom prst="line">
            <a:avLst/>
          </a:prstGeom>
          <a:noFill/>
          <a:ln w="19080">
            <a:solidFill>
              <a:srgbClr val="CC99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8013" cy="1373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Cliquez pour éditer le format du texte-titre</a:t>
            </a:r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8013" cy="4529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Cliquez pour éditer le format du plan de texte</a:t>
            </a:r>
          </a:p>
          <a:p>
            <a:pPr lvl="1"/>
            <a:r>
              <a:rPr lang="en-GB"/>
              <a:t>Second niveau de plan</a:t>
            </a:r>
          </a:p>
          <a:p>
            <a:pPr lvl="2"/>
            <a:r>
              <a:rPr lang="en-GB"/>
              <a:t>Troisième niveau de plan</a:t>
            </a:r>
          </a:p>
          <a:p>
            <a:pPr lvl="3"/>
            <a:r>
              <a:rPr lang="en-GB"/>
              <a:t>Quatrième niveau de plan</a:t>
            </a:r>
          </a:p>
          <a:p>
            <a:pPr lvl="4"/>
            <a:r>
              <a:rPr lang="en-GB"/>
              <a:t>Cinquième niveau de plan</a:t>
            </a:r>
          </a:p>
          <a:p>
            <a:pPr lvl="4"/>
            <a:r>
              <a:rPr lang="en-GB"/>
              <a:t>Sixième niveau de plan</a:t>
            </a:r>
          </a:p>
          <a:p>
            <a:pPr lvl="4"/>
            <a:r>
              <a:rPr lang="en-GB"/>
              <a:t>Septième niveau de plan</a:t>
            </a:r>
          </a:p>
          <a:p>
            <a:pPr lvl="4"/>
            <a:r>
              <a:rPr lang="en-GB"/>
              <a:t>Huitième niveau de plan</a:t>
            </a:r>
          </a:p>
          <a:p>
            <a:pPr lvl="4"/>
            <a:r>
              <a:rPr lang="en-GB"/>
              <a:t>Neuvième niveau de plan</a:t>
            </a:r>
          </a:p>
        </p:txBody>
      </p:sp>
      <p:sp>
        <p:nvSpPr>
          <p:cNvPr id="2053" name="Text Box 5"/>
          <p:cNvSpPr txBox="1">
            <a:spLocks noChangeArrowheads="1"/>
          </p:cNvSpPr>
          <p:nvPr/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fr-FR"/>
          </a:p>
        </p:txBody>
      </p:sp>
      <p:sp>
        <p:nvSpPr>
          <p:cNvPr id="2054" name="Text Box 6"/>
          <p:cNvSpPr txBox="1">
            <a:spLocks noChangeArrowheads="1"/>
          </p:cNvSpPr>
          <p:nvPr/>
        </p:nvSpPr>
        <p:spPr bwMode="auto">
          <a:xfrm>
            <a:off x="3124200" y="6243638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fr-FR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243638"/>
            <a:ext cx="2132013" cy="455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algn="r">
              <a:buClrTx/>
              <a:buFontTx/>
              <a:buNone/>
              <a:tabLst>
                <a:tab pos="723900" algn="l"/>
                <a:tab pos="1447800" algn="l"/>
              </a:tabLst>
              <a:defRPr sz="1200">
                <a:solidFill>
                  <a:srgbClr val="000000"/>
                </a:solidFill>
                <a:latin typeface="+mj-lt"/>
                <a:cs typeface="Arial Unicode MS" charset="0"/>
              </a:defRPr>
            </a:lvl1pPr>
          </a:lstStyle>
          <a:p>
            <a:pPr>
              <a:defRPr/>
            </a:pPr>
            <a:fld id="{DEF2B409-2310-634A-8710-F367829C7684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200">
          <a:solidFill>
            <a:srgbClr val="006633"/>
          </a:solidFill>
          <a:latin typeface="+mj-lt"/>
          <a:ea typeface="+mj-ea"/>
          <a:cs typeface="+mj-cs"/>
        </a:defRPr>
      </a:lvl1pPr>
      <a:lvl2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200">
          <a:solidFill>
            <a:srgbClr val="006633"/>
          </a:solidFill>
          <a:latin typeface="Garamond" charset="0"/>
          <a:ea typeface="ＭＳ Ｐゴシック" charset="0"/>
          <a:cs typeface="ＭＳ Ｐゴシック" charset="0"/>
        </a:defRPr>
      </a:lvl2pPr>
      <a:lvl3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200">
          <a:solidFill>
            <a:srgbClr val="006633"/>
          </a:solidFill>
          <a:latin typeface="Garamond" charset="0"/>
          <a:ea typeface="ＭＳ Ｐゴシック" charset="0"/>
          <a:cs typeface="ＭＳ Ｐゴシック" charset="0"/>
        </a:defRPr>
      </a:lvl3pPr>
      <a:lvl4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200">
          <a:solidFill>
            <a:srgbClr val="006633"/>
          </a:solidFill>
          <a:latin typeface="Garamond" charset="0"/>
          <a:ea typeface="ＭＳ Ｐゴシック" charset="0"/>
          <a:cs typeface="ＭＳ Ｐゴシック" charset="0"/>
        </a:defRPr>
      </a:lvl4pPr>
      <a:lvl5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200">
          <a:solidFill>
            <a:srgbClr val="006633"/>
          </a:solidFill>
          <a:latin typeface="Garamond" charset="0"/>
          <a:ea typeface="ＭＳ Ｐゴシック" charset="0"/>
          <a:cs typeface="ＭＳ Ｐゴシック" charset="0"/>
        </a:defRPr>
      </a:lvl5pPr>
      <a:lvl6pPr marL="25146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200">
          <a:solidFill>
            <a:srgbClr val="006633"/>
          </a:solidFill>
          <a:latin typeface="Garamond" charset="0"/>
          <a:ea typeface="ＭＳ Ｐゴシック" charset="0"/>
          <a:cs typeface="ＭＳ Ｐゴシック" charset="0"/>
        </a:defRPr>
      </a:lvl6pPr>
      <a:lvl7pPr marL="29718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200">
          <a:solidFill>
            <a:srgbClr val="006633"/>
          </a:solidFill>
          <a:latin typeface="Garamond" charset="0"/>
          <a:ea typeface="ＭＳ Ｐゴシック" charset="0"/>
          <a:cs typeface="ＭＳ Ｐゴシック" charset="0"/>
        </a:defRPr>
      </a:lvl7pPr>
      <a:lvl8pPr marL="34290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200">
          <a:solidFill>
            <a:srgbClr val="006633"/>
          </a:solidFill>
          <a:latin typeface="Garamond" charset="0"/>
          <a:ea typeface="ＭＳ Ｐゴシック" charset="0"/>
          <a:cs typeface="ＭＳ Ｐゴシック" charset="0"/>
        </a:defRPr>
      </a:lvl8pPr>
      <a:lvl9pPr marL="38862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200">
          <a:solidFill>
            <a:srgbClr val="006633"/>
          </a:solidFill>
          <a:latin typeface="Garamond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49263" rtl="0" eaLnBrk="0" fontAlgn="base" hangingPunct="0">
        <a:spcBef>
          <a:spcPts val="75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30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65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6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49263" rtl="0" eaLnBrk="0" fontAlgn="base" hangingPunct="0">
        <a:spcBef>
          <a:spcPts val="55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2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  <a:cs typeface="+mn-cs"/>
        </a:defRPr>
      </a:lvl6pPr>
      <a:lvl7pPr marL="29718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  <a:cs typeface="+mn-cs"/>
        </a:defRPr>
      </a:lvl7pPr>
      <a:lvl8pPr marL="34290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  <a:cs typeface="+mn-cs"/>
        </a:defRPr>
      </a:lvl8pPr>
      <a:lvl9pPr marL="3886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pix.fr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Text Box 1"/>
          <p:cNvSpPr txBox="1">
            <a:spLocks noChangeArrowheads="1"/>
          </p:cNvSpPr>
          <p:nvPr/>
        </p:nvSpPr>
        <p:spPr bwMode="auto">
          <a:xfrm>
            <a:off x="914400" y="1524000"/>
            <a:ext cx="7623175" cy="2193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pPr algn="ctr">
              <a:buClrTx/>
              <a:buFontTx/>
              <a:buNone/>
              <a:defRPr/>
            </a:pPr>
            <a:r>
              <a:rPr lang="fr-FR" sz="4600" b="1" dirty="0">
                <a:solidFill>
                  <a:srgbClr val="006633"/>
                </a:solidFill>
                <a:latin typeface="Garamond" charset="0"/>
              </a:rPr>
              <a:t>Modules d’informatique</a:t>
            </a:r>
            <a:br>
              <a:rPr lang="fr-FR" sz="4600" b="1" dirty="0">
                <a:solidFill>
                  <a:srgbClr val="006633"/>
                </a:solidFill>
                <a:latin typeface="Garamond" charset="0"/>
              </a:rPr>
            </a:br>
            <a:r>
              <a:rPr lang="fr-FR" sz="4600" b="1" dirty="0">
                <a:solidFill>
                  <a:srgbClr val="006633"/>
                </a:solidFill>
                <a:latin typeface="Garamond" charset="0"/>
              </a:rPr>
              <a:t>au semestre 2</a:t>
            </a:r>
          </a:p>
          <a:p>
            <a:pPr algn="ctr">
              <a:buClrTx/>
              <a:buFontTx/>
              <a:buNone/>
              <a:defRPr/>
            </a:pPr>
            <a:r>
              <a:rPr lang="fr-FR" sz="4600" b="1" dirty="0">
                <a:solidFill>
                  <a:srgbClr val="006633"/>
                </a:solidFill>
                <a:latin typeface="Garamond" charset="0"/>
              </a:rPr>
              <a:t>2024-2025</a:t>
            </a:r>
            <a:endParaRPr lang="fr-FR" sz="4600" dirty="0">
              <a:solidFill>
                <a:srgbClr val="006633"/>
              </a:solidFill>
              <a:latin typeface="Garamond" charset="0"/>
            </a:endParaRPr>
          </a:p>
        </p:txBody>
      </p:sp>
      <p:sp>
        <p:nvSpPr>
          <p:cNvPr id="4098" name="Text Box 2"/>
          <p:cNvSpPr txBox="1">
            <a:spLocks noChangeArrowheads="1"/>
          </p:cNvSpPr>
          <p:nvPr/>
        </p:nvSpPr>
        <p:spPr bwMode="auto">
          <a:xfrm>
            <a:off x="0" y="4584700"/>
            <a:ext cx="9144000" cy="1130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r>
              <a:rPr lang="fr-FR" dirty="0"/>
              <a:t>G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388978"/>
            <a:ext cx="7772400" cy="2016223"/>
          </a:xfrm>
        </p:spPr>
        <p:txBody>
          <a:bodyPr/>
          <a:lstStyle/>
          <a:p>
            <a:pPr algn="ctr"/>
            <a:r>
              <a:rPr lang="fr-FR" dirty="0"/>
              <a:t>Choix pour les étudiants ayant suivi le module Tableur au </a:t>
            </a:r>
            <a:r>
              <a:rPr lang="fr-FR"/>
              <a:t>S1 2024-2025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539552" y="1736812"/>
            <a:ext cx="8064896" cy="3384376"/>
          </a:xfrm>
        </p:spPr>
        <p:txBody>
          <a:bodyPr/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fr-FR" sz="2800" dirty="0"/>
              <a:t>Perfectionnement et </a:t>
            </a:r>
            <a:br>
              <a:rPr lang="fr-FR" sz="2800" dirty="0"/>
            </a:br>
            <a:r>
              <a:rPr lang="fr-FR" sz="2800" dirty="0"/>
              <a:t>préparation à la certification </a:t>
            </a:r>
            <a:r>
              <a:rPr lang="fr-FR" sz="2800" dirty="0" err="1"/>
              <a:t>Pix</a:t>
            </a:r>
            <a:endParaRPr lang="fr-FR" sz="2800" dirty="0"/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fr-FR" sz="2800" dirty="0"/>
              <a:t>Spécialisation Bases de Données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fr-FR" sz="2800" dirty="0"/>
              <a:t>Spécialisation Scratch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fr-FR" sz="2800" dirty="0"/>
              <a:t>Spécialisation Web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fr-FR" sz="2800" dirty="0"/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fr-FR" sz="2400" dirty="0"/>
              <a:t>Remarque : un module déjà validé (note ≥ 10) ne peut pas être repris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fr-FR" sz="2400" dirty="0"/>
              <a:t>Les étudiants de L3 </a:t>
            </a:r>
            <a:r>
              <a:rPr lang="fr-FR" sz="2400" dirty="0" err="1"/>
              <a:t>Miashs</a:t>
            </a:r>
            <a:r>
              <a:rPr lang="fr-FR" sz="2400" dirty="0"/>
              <a:t> suivent Perf. Et prépa </a:t>
            </a:r>
            <a:r>
              <a:rPr lang="fr-FR" sz="2400" dirty="0" err="1"/>
              <a:t>Pix</a:t>
            </a:r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33148249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Text Box 1"/>
          <p:cNvSpPr txBox="1">
            <a:spLocks noChangeArrowheads="1"/>
          </p:cNvSpPr>
          <p:nvPr/>
        </p:nvSpPr>
        <p:spPr bwMode="auto">
          <a:xfrm>
            <a:off x="467544" y="101625"/>
            <a:ext cx="8229600" cy="12585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pPr>
              <a:buClrTx/>
              <a:buFontTx/>
              <a:buNone/>
              <a:defRPr/>
            </a:pPr>
            <a:r>
              <a:rPr lang="fr-FR" sz="4200" b="1" dirty="0">
                <a:solidFill>
                  <a:srgbClr val="006633"/>
                </a:solidFill>
                <a:latin typeface="Garamond" charset="0"/>
              </a:rPr>
              <a:t> Perfectionnement </a:t>
            </a:r>
            <a:br>
              <a:rPr lang="fr-FR" sz="4200" b="1" dirty="0">
                <a:solidFill>
                  <a:srgbClr val="006633"/>
                </a:solidFill>
                <a:latin typeface="Garamond" charset="0"/>
              </a:rPr>
            </a:br>
            <a:r>
              <a:rPr lang="fr-FR" sz="4200" b="1" dirty="0">
                <a:solidFill>
                  <a:srgbClr val="006633"/>
                </a:solidFill>
                <a:latin typeface="Garamond" charset="0"/>
              </a:rPr>
              <a:t>et préparation à la certification </a:t>
            </a:r>
          </a:p>
        </p:txBody>
      </p:sp>
      <p:sp>
        <p:nvSpPr>
          <p:cNvPr id="8194" name="Text Box 2"/>
          <p:cNvSpPr txBox="1">
            <a:spLocks noChangeArrowheads="1"/>
          </p:cNvSpPr>
          <p:nvPr/>
        </p:nvSpPr>
        <p:spPr bwMode="auto">
          <a:xfrm>
            <a:off x="467544" y="1628800"/>
            <a:ext cx="8219256" cy="554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>
            <a:lvl1pPr marL="341313" indent="-341313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pPr>
              <a:spcBef>
                <a:spcPts val="700"/>
              </a:spcBef>
              <a:buClr>
                <a:srgbClr val="CC9900"/>
              </a:buClr>
              <a:buSzPct val="65000"/>
              <a:buFont typeface="Wingdings" charset="0"/>
              <a:buChar char=""/>
              <a:defRPr/>
            </a:pPr>
            <a:r>
              <a:rPr lang="fr-FR" dirty="0">
                <a:solidFill>
                  <a:srgbClr val="CD9901"/>
                </a:solidFill>
              </a:rPr>
              <a:t>Approfondissement</a:t>
            </a:r>
            <a:r>
              <a:rPr lang="fr-FR" dirty="0"/>
              <a:t> de thèmes abordés en Standard : traitement de texte, tableur, images, HTML, PréAO, …</a:t>
            </a:r>
            <a:br>
              <a:rPr lang="fr-FR" dirty="0"/>
            </a:br>
            <a:endParaRPr lang="fr-FR" dirty="0"/>
          </a:p>
          <a:p>
            <a:pPr>
              <a:spcBef>
                <a:spcPts val="700"/>
              </a:spcBef>
              <a:buClr>
                <a:srgbClr val="CC9900"/>
              </a:buClr>
              <a:buSzPct val="65000"/>
              <a:buFont typeface="Wingdings" charset="0"/>
              <a:buChar char=""/>
              <a:defRPr/>
            </a:pPr>
            <a:r>
              <a:rPr lang="fr-FR" dirty="0"/>
              <a:t>Entraînement à la certification</a:t>
            </a:r>
          </a:p>
          <a:p>
            <a:pPr lvl="1">
              <a:spcBef>
                <a:spcPts val="700"/>
              </a:spcBef>
              <a:buClr>
                <a:srgbClr val="CC9900"/>
              </a:buClr>
              <a:buSzPct val="65000"/>
              <a:buFont typeface="Wingdings" charset="0"/>
              <a:buChar char=""/>
              <a:defRPr/>
            </a:pPr>
            <a:r>
              <a:rPr lang="fr-FR" dirty="0" err="1"/>
              <a:t>Pix</a:t>
            </a:r>
            <a:r>
              <a:rPr lang="fr-FR" dirty="0"/>
              <a:t> = une certification de compétences numériques :</a:t>
            </a:r>
          </a:p>
          <a:p>
            <a:pPr lvl="2">
              <a:spcBef>
                <a:spcPts val="700"/>
              </a:spcBef>
              <a:buClr>
                <a:srgbClr val="CC9900"/>
              </a:buClr>
              <a:buSzPct val="65000"/>
              <a:buFont typeface="Wingdings" charset="0"/>
              <a:buChar char=""/>
              <a:defRPr/>
            </a:pPr>
            <a:r>
              <a:rPr lang="fr-FR" dirty="0"/>
              <a:t>adaptative, </a:t>
            </a:r>
          </a:p>
          <a:p>
            <a:pPr lvl="2">
              <a:spcBef>
                <a:spcPts val="700"/>
              </a:spcBef>
              <a:buClr>
                <a:srgbClr val="CC9900"/>
              </a:buClr>
              <a:buSzPct val="65000"/>
              <a:buFont typeface="Wingdings" charset="0"/>
              <a:buChar char=""/>
              <a:defRPr/>
            </a:pPr>
            <a:r>
              <a:rPr lang="fr-FR" dirty="0"/>
              <a:t>basée sur un référentiel européen, </a:t>
            </a:r>
          </a:p>
          <a:p>
            <a:pPr lvl="2">
              <a:spcBef>
                <a:spcPts val="700"/>
              </a:spcBef>
              <a:buClr>
                <a:srgbClr val="CC9900"/>
              </a:buClr>
              <a:buSzPct val="65000"/>
              <a:buFont typeface="Wingdings" charset="0"/>
              <a:buChar char=""/>
              <a:defRPr/>
            </a:pPr>
            <a:r>
              <a:rPr lang="fr-FR" dirty="0"/>
              <a:t>construite avec le monde socio-professionnel</a:t>
            </a:r>
            <a:br>
              <a:rPr lang="fr-FR" dirty="0"/>
            </a:br>
            <a:endParaRPr lang="fr-FR" dirty="0"/>
          </a:p>
          <a:p>
            <a:pPr>
              <a:spcBef>
                <a:spcPts val="700"/>
              </a:spcBef>
              <a:buClr>
                <a:srgbClr val="CC9900"/>
              </a:buClr>
              <a:buSzPct val="65000"/>
              <a:buFont typeface="Wingdings" charset="0"/>
              <a:buChar char=""/>
              <a:defRPr/>
            </a:pPr>
            <a:r>
              <a:rPr lang="fr-FR" dirty="0"/>
              <a:t>Séances prévues pour le passage de la certification</a:t>
            </a:r>
            <a:endParaRPr lang="fr-FR" dirty="0">
              <a:solidFill>
                <a:schemeClr val="tx1"/>
              </a:solidFill>
            </a:endParaRPr>
          </a:p>
          <a:p>
            <a:pPr>
              <a:spcBef>
                <a:spcPts val="700"/>
              </a:spcBef>
              <a:buClr>
                <a:srgbClr val="CC9900"/>
              </a:buClr>
              <a:buSzPct val="65000"/>
              <a:buFont typeface="Wingdings" charset="0"/>
              <a:buChar char=""/>
              <a:defRPr/>
            </a:pPr>
            <a:endParaRPr lang="fr-FR" sz="2800" dirty="0"/>
          </a:p>
        </p:txBody>
      </p:sp>
      <p:pic>
        <p:nvPicPr>
          <p:cNvPr id="5" name="Image 4">
            <a:hlinkClick r:id="rId3"/>
            <a:extLst>
              <a:ext uri="{FF2B5EF4-FFF2-40B4-BE49-F238E27FC236}">
                <a16:creationId xmlns:a16="http://schemas.microsoft.com/office/drawing/2014/main" id="{B0BD7BEB-8EBE-9E40-972E-B512AA453EF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524000" y="792000"/>
            <a:ext cx="824400" cy="680130"/>
          </a:xfrm>
          <a:prstGeom prst="rect">
            <a:avLst/>
          </a:prstGeom>
        </p:spPr>
      </p:pic>
      <p:pic>
        <p:nvPicPr>
          <p:cNvPr id="8" name="Image 7">
            <a:hlinkClick r:id="rId3"/>
            <a:extLst>
              <a:ext uri="{FF2B5EF4-FFF2-40B4-BE49-F238E27FC236}">
                <a16:creationId xmlns:a16="http://schemas.microsoft.com/office/drawing/2014/main" id="{8A62B97E-85D6-0541-85AE-C04778BF782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04048" y="2708920"/>
            <a:ext cx="698259" cy="5760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168219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Text Box 1"/>
          <p:cNvSpPr txBox="1">
            <a:spLocks noChangeArrowheads="1"/>
          </p:cNvSpPr>
          <p:nvPr/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pPr>
              <a:buClrTx/>
              <a:buFontTx/>
              <a:buNone/>
              <a:defRPr/>
            </a:pPr>
            <a:r>
              <a:rPr lang="fr-FR" sz="4200" b="1" dirty="0">
                <a:solidFill>
                  <a:srgbClr val="006633"/>
                </a:solidFill>
                <a:latin typeface="Garamond" charset="0"/>
              </a:rPr>
              <a:t>Spécialisation « Web »</a:t>
            </a:r>
          </a:p>
        </p:txBody>
      </p:sp>
      <p:sp>
        <p:nvSpPr>
          <p:cNvPr id="8194" name="Text Box 2"/>
          <p:cNvSpPr txBox="1">
            <a:spLocks noChangeArrowheads="1"/>
          </p:cNvSpPr>
          <p:nvPr/>
        </p:nvSpPr>
        <p:spPr bwMode="auto">
          <a:xfrm>
            <a:off x="251520" y="980951"/>
            <a:ext cx="6335935" cy="4968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>
            <a:lvl1pPr marL="341313" indent="-341313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pPr marL="0" indent="0">
              <a:spcBef>
                <a:spcPts val="700"/>
              </a:spcBef>
              <a:buClr>
                <a:srgbClr val="CC9900"/>
              </a:buClr>
              <a:buSzPct val="65000"/>
              <a:defRPr/>
            </a:pPr>
            <a:r>
              <a:rPr lang="fr-FR" sz="2800" dirty="0"/>
              <a:t>Mise en forme de documents html via la technologie </a:t>
            </a:r>
            <a:r>
              <a:rPr lang="fr-FR" sz="2800" b="1" dirty="0">
                <a:solidFill>
                  <a:srgbClr val="CD9901"/>
                </a:solidFill>
              </a:rPr>
              <a:t>CSS</a:t>
            </a:r>
            <a:r>
              <a:rPr lang="fr-FR" sz="2800" dirty="0"/>
              <a:t> : un outil puissant </a:t>
            </a:r>
          </a:p>
          <a:p>
            <a:pPr>
              <a:spcBef>
                <a:spcPts val="700"/>
              </a:spcBef>
              <a:buClr>
                <a:srgbClr val="CC9900"/>
              </a:buClr>
              <a:buSzPct val="65000"/>
              <a:buFont typeface="Wingdings" charset="0"/>
              <a:buChar char=""/>
              <a:defRPr/>
            </a:pPr>
            <a:r>
              <a:rPr lang="fr-FR" dirty="0"/>
              <a:t>pour de </a:t>
            </a:r>
            <a:r>
              <a:rPr lang="fr-FR" b="1" dirty="0">
                <a:solidFill>
                  <a:srgbClr val="CD9901"/>
                </a:solidFill>
              </a:rPr>
              <a:t>jolis sites web</a:t>
            </a:r>
            <a:r>
              <a:rPr lang="fr-FR" b="1" dirty="0"/>
              <a:t> </a:t>
            </a:r>
          </a:p>
          <a:p>
            <a:pPr>
              <a:spcBef>
                <a:spcPts val="700"/>
              </a:spcBef>
              <a:buClr>
                <a:srgbClr val="CC9900"/>
              </a:buClr>
              <a:buSzPct val="65000"/>
              <a:buFont typeface="Wingdings" charset="0"/>
              <a:buChar char=""/>
              <a:defRPr/>
            </a:pPr>
            <a:r>
              <a:rPr lang="fr-FR" dirty="0"/>
              <a:t>technologie </a:t>
            </a:r>
            <a:r>
              <a:rPr lang="fr-FR" b="1" dirty="0">
                <a:solidFill>
                  <a:srgbClr val="CD9901"/>
                </a:solidFill>
              </a:rPr>
              <a:t>incontournable</a:t>
            </a:r>
            <a:r>
              <a:rPr lang="fr-FR" dirty="0"/>
              <a:t> </a:t>
            </a:r>
          </a:p>
          <a:p>
            <a:pPr>
              <a:spcBef>
                <a:spcPts val="700"/>
              </a:spcBef>
              <a:buClr>
                <a:srgbClr val="CC9900"/>
              </a:buClr>
              <a:buSzPct val="65000"/>
              <a:buFont typeface="Wingdings" charset="0"/>
              <a:buChar char=""/>
              <a:defRPr/>
            </a:pPr>
            <a:r>
              <a:rPr lang="fr-FR" dirty="0"/>
              <a:t>principe : un document - plusieurs formes possibles</a:t>
            </a:r>
          </a:p>
          <a:p>
            <a:pPr>
              <a:spcBef>
                <a:spcPts val="700"/>
              </a:spcBef>
              <a:buClr>
                <a:srgbClr val="CC9900"/>
              </a:buClr>
              <a:buSzPct val="65000"/>
              <a:buFont typeface="Wingdings" charset="0"/>
              <a:buChar char=""/>
              <a:defRPr/>
            </a:pPr>
            <a:r>
              <a:rPr lang="fr-FR" dirty="0"/>
              <a:t>prolongement de la notion de style</a:t>
            </a:r>
          </a:p>
          <a:p>
            <a:pPr>
              <a:spcBef>
                <a:spcPts val="700"/>
              </a:spcBef>
              <a:buClr>
                <a:srgbClr val="CC9900"/>
              </a:buClr>
              <a:buSzPct val="65000"/>
              <a:buFont typeface="Wingdings" charset="0"/>
              <a:buChar char=""/>
              <a:defRPr/>
            </a:pPr>
            <a:r>
              <a:rPr lang="fr-FR" dirty="0"/>
              <a:t>approche par boîte et non par paragraphes</a:t>
            </a:r>
          </a:p>
          <a:p>
            <a:pPr>
              <a:spcBef>
                <a:spcPts val="700"/>
              </a:spcBef>
              <a:buClr>
                <a:srgbClr val="CC9900"/>
              </a:buClr>
              <a:buSzPct val="65000"/>
              <a:buFont typeface="Wingdings" charset="0"/>
              <a:buChar char=""/>
              <a:defRPr/>
            </a:pPr>
            <a:r>
              <a:rPr lang="fr-FR" b="1" dirty="0">
                <a:solidFill>
                  <a:srgbClr val="CD9901"/>
                </a:solidFill>
              </a:rPr>
              <a:t>interactivité, </a:t>
            </a:r>
            <a:r>
              <a:rPr lang="fr-FR" b="1" dirty="0" err="1">
                <a:solidFill>
                  <a:srgbClr val="CD9901"/>
                </a:solidFill>
              </a:rPr>
              <a:t>dynamicité</a:t>
            </a:r>
            <a:r>
              <a:rPr lang="fr-FR" b="1" dirty="0">
                <a:solidFill>
                  <a:srgbClr val="CD9901"/>
                </a:solidFill>
              </a:rPr>
              <a:t> </a:t>
            </a:r>
          </a:p>
          <a:p>
            <a:pPr lvl="1">
              <a:spcBef>
                <a:spcPts val="700"/>
              </a:spcBef>
              <a:buClr>
                <a:srgbClr val="CC9900"/>
              </a:buClr>
              <a:buSzPct val="65000"/>
              <a:buFont typeface="Wingdings" charset="0"/>
              <a:buChar char=""/>
              <a:defRPr/>
            </a:pPr>
            <a:r>
              <a:rPr lang="fr-FR" sz="2200" dirty="0"/>
              <a:t>agrandissement d’une image lors passage souris, affichage-masquage de parties</a:t>
            </a:r>
          </a:p>
          <a:p>
            <a:pPr>
              <a:spcBef>
                <a:spcPts val="700"/>
              </a:spcBef>
              <a:buClr>
                <a:srgbClr val="CC9900"/>
              </a:buClr>
              <a:buSzPct val="65000"/>
              <a:buFont typeface="Wingdings" charset="0"/>
              <a:buChar char=""/>
              <a:defRPr/>
            </a:pPr>
            <a:endParaRPr lang="fr-FR" sz="2200" dirty="0"/>
          </a:p>
        </p:txBody>
      </p:sp>
      <p:pic>
        <p:nvPicPr>
          <p:cNvPr id="2" name="Image 1" descr="Capture d’écran 2016-03-18 à 08.56.25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6216" y="1080120"/>
            <a:ext cx="2507981" cy="2564904"/>
          </a:xfrm>
          <a:prstGeom prst="rect">
            <a:avLst/>
          </a:prstGeom>
        </p:spPr>
      </p:pic>
      <p:pic>
        <p:nvPicPr>
          <p:cNvPr id="3" name="Image 2" descr="Capture d’écran 2016-03-18 à 08.55.56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6216" y="4104456"/>
            <a:ext cx="2511328" cy="2564904"/>
          </a:xfrm>
          <a:prstGeom prst="rect">
            <a:avLst/>
          </a:prstGeom>
        </p:spPr>
      </p:pic>
      <p:sp>
        <p:nvSpPr>
          <p:cNvPr id="4" name="Flèche vers le bas 3"/>
          <p:cNvSpPr/>
          <p:nvPr/>
        </p:nvSpPr>
        <p:spPr bwMode="auto">
          <a:xfrm>
            <a:off x="7740352" y="3717032"/>
            <a:ext cx="144016" cy="360040"/>
          </a:xfrm>
          <a:prstGeom prst="downArrow">
            <a:avLst/>
          </a:prstGeom>
          <a:solidFill>
            <a:srgbClr val="008000"/>
          </a:solidFill>
          <a:ln w="9525" cap="flat" cmpd="sng" algn="ctr">
            <a:solidFill>
              <a:srgbClr val="008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</a:pPr>
            <a:endParaRPr kumimoji="0" lang="fr-FR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607358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Text Box 1"/>
          <p:cNvSpPr txBox="1">
            <a:spLocks noChangeArrowheads="1"/>
          </p:cNvSpPr>
          <p:nvPr/>
        </p:nvSpPr>
        <p:spPr bwMode="auto">
          <a:xfrm>
            <a:off x="472249" y="260648"/>
            <a:ext cx="8640960" cy="113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pPr>
              <a:buClrTx/>
              <a:buFontTx/>
              <a:buNone/>
              <a:defRPr/>
            </a:pPr>
            <a:r>
              <a:rPr lang="fr-FR" sz="4200" b="1" dirty="0">
                <a:solidFill>
                  <a:srgbClr val="006633"/>
                </a:solidFill>
                <a:latin typeface="Garamond" charset="0"/>
              </a:rPr>
              <a:t>Spécialisation « Bases de données »</a:t>
            </a:r>
          </a:p>
        </p:txBody>
      </p:sp>
      <p:sp>
        <p:nvSpPr>
          <p:cNvPr id="8194" name="Text Box 2"/>
          <p:cNvSpPr txBox="1">
            <a:spLocks noChangeArrowheads="1"/>
          </p:cNvSpPr>
          <p:nvPr/>
        </p:nvSpPr>
        <p:spPr bwMode="auto">
          <a:xfrm>
            <a:off x="468313" y="1125538"/>
            <a:ext cx="8229600" cy="49677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ts val="700"/>
              </a:spcBef>
              <a:buClr>
                <a:srgbClr val="CC9900"/>
              </a:buClr>
              <a:buSzPct val="65000"/>
            </a:pPr>
            <a:r>
              <a:rPr lang="fr-FR" sz="2800" dirty="0">
                <a:solidFill>
                  <a:srgbClr val="000000"/>
                </a:solidFill>
              </a:rPr>
              <a:t>Bases de données : un outil puissant pour le</a:t>
            </a:r>
          </a:p>
          <a:p>
            <a:pPr algn="r" eaLnBrk="1" hangingPunct="1">
              <a:spcBef>
                <a:spcPts val="700"/>
              </a:spcBef>
              <a:buClr>
                <a:srgbClr val="CC9900"/>
              </a:buClr>
              <a:buSzPct val="65000"/>
            </a:pPr>
            <a:r>
              <a:rPr lang="fr-FR" sz="2800" b="1" dirty="0">
                <a:solidFill>
                  <a:srgbClr val="CD9901"/>
                </a:solidFill>
              </a:rPr>
              <a:t>traitement de données structurées</a:t>
            </a:r>
          </a:p>
          <a:p>
            <a:pPr eaLnBrk="1" hangingPunct="1">
              <a:spcBef>
                <a:spcPts val="700"/>
              </a:spcBef>
              <a:buClr>
                <a:srgbClr val="CC9900"/>
              </a:buClr>
              <a:buSzPct val="65000"/>
            </a:pPr>
            <a:r>
              <a:rPr lang="fr-FR" dirty="0">
                <a:solidFill>
                  <a:srgbClr val="000000"/>
                </a:solidFill>
              </a:rPr>
              <a:t>Exemple : stocker et gérer des informations sur des personnes, des produits, des livres, des événements, …)</a:t>
            </a:r>
          </a:p>
          <a:p>
            <a:pPr eaLnBrk="1" hangingPunct="1">
              <a:spcBef>
                <a:spcPts val="700"/>
              </a:spcBef>
              <a:buClr>
                <a:srgbClr val="CC9900"/>
              </a:buClr>
              <a:buSzPct val="65000"/>
              <a:buFont typeface="Wingdings" charset="0"/>
              <a:buChar char=""/>
            </a:pPr>
            <a:r>
              <a:rPr lang="fr-FR" dirty="0">
                <a:solidFill>
                  <a:srgbClr val="000000"/>
                </a:solidFill>
              </a:rPr>
              <a:t> modéliser le réel</a:t>
            </a:r>
          </a:p>
          <a:p>
            <a:pPr eaLnBrk="1" hangingPunct="1">
              <a:spcBef>
                <a:spcPts val="700"/>
              </a:spcBef>
              <a:buClr>
                <a:srgbClr val="CC9900"/>
              </a:buClr>
              <a:buSzPct val="65000"/>
              <a:buFont typeface="Wingdings" charset="0"/>
              <a:buChar char=""/>
            </a:pPr>
            <a:r>
              <a:rPr lang="fr-FR" dirty="0">
                <a:solidFill>
                  <a:srgbClr val="000000"/>
                </a:solidFill>
              </a:rPr>
              <a:t> </a:t>
            </a:r>
            <a:r>
              <a:rPr lang="fr-FR" b="1" dirty="0">
                <a:solidFill>
                  <a:srgbClr val="CD9901"/>
                </a:solidFill>
              </a:rPr>
              <a:t>stocker, gérer, traiter</a:t>
            </a:r>
          </a:p>
          <a:p>
            <a:pPr eaLnBrk="1" hangingPunct="1">
              <a:spcBef>
                <a:spcPts val="700"/>
              </a:spcBef>
              <a:buClr>
                <a:srgbClr val="CC9900"/>
              </a:buClr>
              <a:buSzPct val="65000"/>
              <a:buFont typeface="Wingdings" charset="0"/>
              <a:buChar char=""/>
            </a:pPr>
            <a:r>
              <a:rPr lang="fr-FR" dirty="0">
                <a:solidFill>
                  <a:srgbClr val="000000"/>
                </a:solidFill>
              </a:rPr>
              <a:t> utiliser un langage de </a:t>
            </a:r>
            <a:br>
              <a:rPr lang="fr-FR" dirty="0">
                <a:solidFill>
                  <a:srgbClr val="000000"/>
                </a:solidFill>
              </a:rPr>
            </a:br>
            <a:r>
              <a:rPr lang="fr-FR" b="1" dirty="0">
                <a:solidFill>
                  <a:srgbClr val="CD9901"/>
                </a:solidFill>
              </a:rPr>
              <a:t>requêtes SQL</a:t>
            </a:r>
          </a:p>
          <a:p>
            <a:pPr eaLnBrk="1" hangingPunct="1">
              <a:spcBef>
                <a:spcPts val="700"/>
              </a:spcBef>
              <a:buClr>
                <a:srgbClr val="CC9900"/>
              </a:buClr>
              <a:buSzPct val="65000"/>
              <a:buFont typeface="Wingdings" charset="0"/>
              <a:buChar char=""/>
            </a:pPr>
            <a:r>
              <a:rPr lang="fr-FR" dirty="0">
                <a:solidFill>
                  <a:srgbClr val="000000"/>
                </a:solidFill>
              </a:rPr>
              <a:t> créer des formulaires</a:t>
            </a:r>
          </a:p>
          <a:p>
            <a:pPr eaLnBrk="1" hangingPunct="1">
              <a:spcBef>
                <a:spcPts val="700"/>
              </a:spcBef>
              <a:buClr>
                <a:srgbClr val="CC9900"/>
              </a:buClr>
              <a:buSzPct val="65000"/>
              <a:buFont typeface="Wingdings" charset="0"/>
              <a:buChar char=""/>
            </a:pPr>
            <a:r>
              <a:rPr lang="fr-FR" dirty="0">
                <a:solidFill>
                  <a:srgbClr val="000000"/>
                </a:solidFill>
              </a:rPr>
              <a:t> générer des états </a:t>
            </a:r>
            <a:br>
              <a:rPr lang="fr-FR" dirty="0">
                <a:solidFill>
                  <a:srgbClr val="000000"/>
                </a:solidFill>
              </a:rPr>
            </a:br>
            <a:r>
              <a:rPr lang="fr-FR" dirty="0">
                <a:solidFill>
                  <a:srgbClr val="000000"/>
                </a:solidFill>
              </a:rPr>
              <a:t>	       ou rapports</a:t>
            </a:r>
          </a:p>
          <a:p>
            <a:pPr eaLnBrk="1" hangingPunct="1">
              <a:spcBef>
                <a:spcPts val="700"/>
              </a:spcBef>
              <a:buClr>
                <a:srgbClr val="CC9900"/>
              </a:buClr>
              <a:buSzPct val="65000"/>
              <a:buFont typeface="Wingdings" charset="0"/>
              <a:buChar char=""/>
            </a:pPr>
            <a:endParaRPr lang="fr-FR" sz="2800" dirty="0">
              <a:solidFill>
                <a:srgbClr val="000000"/>
              </a:solidFill>
            </a:endParaRPr>
          </a:p>
        </p:txBody>
      </p:sp>
      <p:pic>
        <p:nvPicPr>
          <p:cNvPr id="3" name="Image 2" descr="BD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1960" y="2996952"/>
            <a:ext cx="4328350" cy="2880320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Text Box 1"/>
          <p:cNvSpPr txBox="1">
            <a:spLocks noChangeArrowheads="1"/>
          </p:cNvSpPr>
          <p:nvPr/>
        </p:nvSpPr>
        <p:spPr bwMode="auto">
          <a:xfrm>
            <a:off x="472249" y="260648"/>
            <a:ext cx="8640960" cy="113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pPr>
              <a:buClrTx/>
              <a:buFontTx/>
              <a:buNone/>
              <a:defRPr/>
            </a:pPr>
            <a:r>
              <a:rPr lang="fr-FR" sz="4200" b="1" dirty="0">
                <a:solidFill>
                  <a:srgbClr val="006633"/>
                </a:solidFill>
                <a:latin typeface="Garamond" charset="0"/>
              </a:rPr>
              <a:t>Spécialisation « Scratch »</a:t>
            </a:r>
          </a:p>
        </p:txBody>
      </p:sp>
      <p:sp>
        <p:nvSpPr>
          <p:cNvPr id="8194" name="Text Box 2"/>
          <p:cNvSpPr txBox="1">
            <a:spLocks noChangeArrowheads="1"/>
          </p:cNvSpPr>
          <p:nvPr/>
        </p:nvSpPr>
        <p:spPr bwMode="auto">
          <a:xfrm>
            <a:off x="472249" y="1052736"/>
            <a:ext cx="8229600" cy="50405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ts val="700"/>
              </a:spcBef>
              <a:buClr>
                <a:srgbClr val="CC9900"/>
              </a:buClr>
              <a:buSzPct val="65000"/>
              <a:buFont typeface="Wingdings" charset="0"/>
              <a:buChar char=""/>
            </a:pPr>
            <a:r>
              <a:rPr lang="fr-FR" dirty="0">
                <a:solidFill>
                  <a:srgbClr val="000000"/>
                </a:solidFill>
              </a:rPr>
              <a:t> Une initiation à la programmation : suite d’instructions, traitements conditionnels et répétitifs</a:t>
            </a:r>
            <a:br>
              <a:rPr lang="fr-FR" dirty="0">
                <a:solidFill>
                  <a:srgbClr val="000000"/>
                </a:solidFill>
              </a:rPr>
            </a:br>
            <a:endParaRPr lang="fr-FR" dirty="0">
              <a:solidFill>
                <a:srgbClr val="000000"/>
              </a:solidFill>
            </a:endParaRPr>
          </a:p>
          <a:p>
            <a:pPr eaLnBrk="1" hangingPunct="1">
              <a:spcBef>
                <a:spcPts val="700"/>
              </a:spcBef>
              <a:buClr>
                <a:srgbClr val="CC9900"/>
              </a:buClr>
              <a:buSzPct val="65000"/>
              <a:buFont typeface="Wingdings" charset="0"/>
              <a:buChar char=""/>
            </a:pPr>
            <a:r>
              <a:rPr lang="fr-FR" dirty="0">
                <a:solidFill>
                  <a:srgbClr val="000000"/>
                </a:solidFill>
              </a:rPr>
              <a:t> Apprentissage par l’exemple : création de petits jeux (exemple variant de </a:t>
            </a:r>
            <a:r>
              <a:rPr lang="fr-FR" dirty="0" err="1">
                <a:solidFill>
                  <a:srgbClr val="000000"/>
                </a:solidFill>
              </a:rPr>
              <a:t>Space</a:t>
            </a:r>
            <a:r>
              <a:rPr lang="fr-FR" dirty="0">
                <a:solidFill>
                  <a:srgbClr val="000000"/>
                </a:solidFill>
              </a:rPr>
              <a:t> </a:t>
            </a:r>
            <a:r>
              <a:rPr lang="fr-FR" dirty="0" err="1">
                <a:solidFill>
                  <a:srgbClr val="000000"/>
                </a:solidFill>
              </a:rPr>
              <a:t>Invaders</a:t>
            </a:r>
            <a:r>
              <a:rPr lang="fr-FR" dirty="0">
                <a:solidFill>
                  <a:srgbClr val="000000"/>
                </a:solidFill>
              </a:rPr>
              <a:t>) ou programmation de robots éducatifs</a:t>
            </a:r>
            <a:br>
              <a:rPr lang="fr-FR" dirty="0">
                <a:solidFill>
                  <a:srgbClr val="000000"/>
                </a:solidFill>
              </a:rPr>
            </a:br>
            <a:endParaRPr lang="fr-FR" dirty="0">
              <a:solidFill>
                <a:srgbClr val="000000"/>
              </a:solidFill>
            </a:endParaRPr>
          </a:p>
          <a:p>
            <a:pPr eaLnBrk="1" hangingPunct="1">
              <a:spcBef>
                <a:spcPts val="700"/>
              </a:spcBef>
              <a:buClr>
                <a:srgbClr val="CC9900"/>
              </a:buClr>
              <a:buSzPct val="65000"/>
              <a:buFont typeface="Wingdings" charset="0"/>
              <a:buChar char=""/>
            </a:pPr>
            <a:r>
              <a:rPr lang="fr-FR" dirty="0">
                <a:solidFill>
                  <a:srgbClr val="000000"/>
                </a:solidFill>
              </a:rPr>
              <a:t> Avec Scratch, un logiciel graphique et interactif de plus en plus utilisé dans les écoles, collèges et lycées</a:t>
            </a:r>
          </a:p>
          <a:p>
            <a:pPr lvl="1" eaLnBrk="1" hangingPunct="1">
              <a:spcBef>
                <a:spcPts val="700"/>
              </a:spcBef>
              <a:buClr>
                <a:srgbClr val="CC9900"/>
              </a:buClr>
              <a:buSzPct val="65000"/>
              <a:buFont typeface="Wingdings" charset="0"/>
              <a:buChar char=""/>
            </a:pPr>
            <a:r>
              <a:rPr lang="fr-FR" dirty="0">
                <a:solidFill>
                  <a:srgbClr val="000000"/>
                </a:solidFill>
              </a:rPr>
              <a:t>Pourra intéresser les futurs professeurs des écoles : </a:t>
            </a:r>
            <a:r>
              <a:rPr lang="fr-FR" sz="1800" dirty="0">
                <a:solidFill>
                  <a:srgbClr val="000000"/>
                </a:solidFill>
              </a:rPr>
              <a:t>depuis quelques années, dans la seconde épreuve d'admissibilité du concours de recrutement des professeurs des écoles, un exercice portant sur l'algorithmique est proposé (généralement portant sur 4 points)</a:t>
            </a:r>
            <a:endParaRPr lang="fr-FR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07931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hème Office">
  <a:themeElements>
    <a:clrScheme name="Thème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Thème Office">
      <a:majorFont>
        <a:latin typeface="Garamond"/>
        <a:ea typeface="ＭＳ Ｐゴシック"/>
        <a:cs typeface="ＭＳ Ｐゴシック"/>
      </a:majorFont>
      <a:minorFont>
        <a:latin typeface="Arial"/>
        <a:ea typeface="ＭＳ Ｐゴシック"/>
        <a:cs typeface="ＭＳ Ｐゴシック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charset="0"/>
          <a:buNone/>
          <a:tabLst/>
          <a:defRPr kumimoji="0" lang="en-GB" sz="24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charset="0"/>
            <a:ea typeface="ＭＳ Ｐゴシック" charset="0"/>
            <a:cs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charset="0"/>
          <a:buNone/>
          <a:tabLst/>
          <a:defRPr kumimoji="0" lang="en-GB" sz="24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charset="0"/>
            <a:ea typeface="ＭＳ Ｐゴシック" charset="0"/>
            <a:cs typeface="ＭＳ Ｐゴシック" charset="0"/>
          </a:defRPr>
        </a:defPPr>
      </a:lstStyle>
    </a:lnDef>
  </a:objectDefaults>
  <a:extraClrSchemeLst>
    <a:extraClrScheme>
      <a:clrScheme name="Thème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ème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hème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ème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ème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ème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ème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Thème Office">
  <a:themeElements>
    <a:clrScheme name="Thème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Thème Office">
      <a:majorFont>
        <a:latin typeface="Garamond"/>
        <a:ea typeface="ＭＳ Ｐゴシック"/>
        <a:cs typeface="ＭＳ Ｐゴシック"/>
      </a:majorFont>
      <a:minorFont>
        <a:latin typeface="Arial"/>
        <a:ea typeface="ＭＳ Ｐゴシック"/>
        <a:cs typeface="ＭＳ Ｐゴシック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charset="0"/>
          <a:buNone/>
          <a:tabLst/>
          <a:defRPr kumimoji="0" lang="en-GB" sz="24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charset="0"/>
            <a:ea typeface="ＭＳ Ｐゴシック" charset="0"/>
            <a:cs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charset="0"/>
          <a:buNone/>
          <a:tabLst/>
          <a:defRPr kumimoji="0" lang="en-GB" sz="24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charset="0"/>
            <a:ea typeface="ＭＳ Ｐゴシック" charset="0"/>
            <a:cs typeface="ＭＳ Ｐゴシック" charset="0"/>
          </a:defRPr>
        </a:defPPr>
      </a:lstStyle>
    </a:lnDef>
  </a:objectDefaults>
  <a:extraClrSchemeLst>
    <a:extraClrScheme>
      <a:clrScheme name="Thème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ème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hème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ème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ème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ème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ème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4978</TotalTime>
  <Words>372</Words>
  <Application>Microsoft Macintosh PowerPoint</Application>
  <PresentationFormat>Affichage à l'écran (4:3)</PresentationFormat>
  <Paragraphs>53</Paragraphs>
  <Slides>6</Slides>
  <Notes>5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2</vt:i4>
      </vt:variant>
      <vt:variant>
        <vt:lpstr>Titres des diapositives</vt:lpstr>
      </vt:variant>
      <vt:variant>
        <vt:i4>6</vt:i4>
      </vt:variant>
    </vt:vector>
  </HeadingPairs>
  <TitlesOfParts>
    <vt:vector size="12" baseType="lpstr">
      <vt:lpstr>Arial</vt:lpstr>
      <vt:lpstr>Garamond</vt:lpstr>
      <vt:lpstr>Times New Roman</vt:lpstr>
      <vt:lpstr>Wingdings</vt:lpstr>
      <vt:lpstr>Thème Office</vt:lpstr>
      <vt:lpstr>1_Thème Office</vt:lpstr>
      <vt:lpstr>Présentation PowerPoint</vt:lpstr>
      <vt:lpstr>Choix pour les étudiants ayant suivi le module Tableur au S1 2024-2025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Compétences informatiques &amp; C2i Niveau avancé </dc:title>
  <dc:creator>guest</dc:creator>
  <cp:lastModifiedBy>Gwenaël Richomme</cp:lastModifiedBy>
  <cp:revision>274</cp:revision>
  <cp:lastPrinted>2019-11-11T19:41:24Z</cp:lastPrinted>
  <dcterms:created xsi:type="dcterms:W3CDTF">2009-09-09T09:33:22Z</dcterms:created>
  <dcterms:modified xsi:type="dcterms:W3CDTF">2024-07-23T07:41:13Z</dcterms:modified>
</cp:coreProperties>
</file>