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90" r:id="rId4"/>
    <p:sldId id="291" r:id="rId5"/>
    <p:sldId id="292" r:id="rId6"/>
    <p:sldId id="293" r:id="rId7"/>
    <p:sldId id="294" r:id="rId8"/>
    <p:sldId id="295" r:id="rId9"/>
    <p:sldId id="297" r:id="rId10"/>
    <p:sldId id="29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85"/>
    <a:srgbClr val="226895"/>
    <a:srgbClr val="E6ECF5"/>
    <a:srgbClr val="256898"/>
    <a:srgbClr val="F7F9FF"/>
    <a:srgbClr val="236896"/>
    <a:srgbClr val="267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64" autoAdjust="0"/>
    <p:restoredTop sz="92615"/>
  </p:normalViewPr>
  <p:slideViewPr>
    <p:cSldViewPr snapToGrid="0" snapToObjects="1">
      <p:cViewPr varScale="1">
        <p:scale>
          <a:sx n="86" d="100"/>
          <a:sy n="86" d="100"/>
        </p:scale>
        <p:origin x="200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76C1-37B3-274A-9F4E-C21785A7653E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4A18-D75E-AD44-BDF3-5EEB53AFDB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4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45268-C48E-9948-A5FC-1E6DE03688E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3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135185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rgbClr val="135185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none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4119" y="6356351"/>
            <a:ext cx="3180931" cy="365125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4119" y="6356351"/>
            <a:ext cx="3180931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3877" y="6356351"/>
            <a:ext cx="323117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3538" y="6356351"/>
            <a:ext cx="3301512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LOGO-VIOLET-VF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5" r:id="rId5"/>
    <p:sldLayoutId id="2147483674" r:id="rId6"/>
    <p:sldLayoutId id="2147483663" r:id="rId7"/>
    <p:sldLayoutId id="2147483664" r:id="rId8"/>
    <p:sldLayoutId id="214748366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544" y="3023533"/>
            <a:ext cx="7772400" cy="1006476"/>
          </a:xfrm>
        </p:spPr>
        <p:txBody>
          <a:bodyPr>
            <a:normAutofit/>
          </a:bodyPr>
          <a:lstStyle/>
          <a:p>
            <a:r>
              <a:rPr lang="fr-FR" b="1" dirty="0"/>
              <a:t>Adressage de cellules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3942" y="4552757"/>
            <a:ext cx="6858000" cy="1655762"/>
          </a:xfrm>
        </p:spPr>
        <p:txBody>
          <a:bodyPr/>
          <a:lstStyle/>
          <a:p>
            <a:r>
              <a:rPr lang="fr-FR" dirty="0"/>
              <a:t>Adressage relatif </a:t>
            </a:r>
          </a:p>
          <a:p>
            <a:r>
              <a:rPr lang="fr-FR" dirty="0"/>
              <a:t>versus </a:t>
            </a:r>
          </a:p>
          <a:p>
            <a:r>
              <a:rPr lang="fr-FR" dirty="0"/>
              <a:t>adressage absolu</a:t>
            </a:r>
          </a:p>
        </p:txBody>
      </p:sp>
    </p:spTree>
    <p:extLst>
      <p:ext uri="{BB962C8B-B14F-4D97-AF65-F5344CB8AC3E}">
        <p14:creationId xmlns:p14="http://schemas.microsoft.com/office/powerpoint/2010/main" val="146090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8D797-E7B2-0843-9531-CDB99461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vous de jouer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3C77F-9968-7342-8729-F6E8B12E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121581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Reprenez les manipulations de ces transparents</a:t>
            </a:r>
          </a:p>
          <a:p>
            <a:r>
              <a:rPr lang="fr-FR" dirty="0"/>
              <a:t>Exercice : table de multiplication</a:t>
            </a:r>
          </a:p>
          <a:p>
            <a:r>
              <a:rPr lang="fr-FR" dirty="0"/>
              <a:t>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90F047-B09F-5A4F-B764-A6D4C338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C3FDC0-801E-6546-8A34-C2316D61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5BAEDB-037D-9244-A22E-9E046BC2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26" y="2364317"/>
            <a:ext cx="3791324" cy="35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3574" y="0"/>
            <a:ext cx="6837449" cy="1325563"/>
          </a:xfrm>
        </p:spPr>
        <p:txBody>
          <a:bodyPr/>
          <a:lstStyle/>
          <a:p>
            <a:r>
              <a:rPr lang="fr-FR" dirty="0"/>
              <a:t>Adressage par défaut = adressage relatif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58630" y="4921956"/>
            <a:ext cx="7886700" cy="115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 D873, </a:t>
            </a:r>
          </a:p>
          <a:p>
            <a:pPr lvl="1"/>
            <a:r>
              <a:rPr lang="fr-FR" dirty="0"/>
              <a:t>D872 = cellule juste au dessus</a:t>
            </a:r>
          </a:p>
          <a:p>
            <a:pPr lvl="1"/>
            <a:r>
              <a:rPr lang="fr-FR" dirty="0"/>
              <a:t>H872 = cellule ligne du dessus, 4 colonnes à droite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3784" y="6356351"/>
            <a:ext cx="2057400" cy="365125"/>
          </a:xfrm>
        </p:spPr>
        <p:txBody>
          <a:bodyPr/>
          <a:lstStyle/>
          <a:p>
            <a:fld id="{9F5EB459-6BC5-9E4D-90D2-27C5E13D9F4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39143" y="6356351"/>
            <a:ext cx="3175907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755730-12E7-8844-BD4A-401526C0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67" y="1094154"/>
            <a:ext cx="6970426" cy="37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1D59A-DB5F-BA41-960A-5310A8DF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Vérification en mode R1C1/L1C1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AE4B6-A54C-8446-80FA-A244035B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847861"/>
          </a:xfrm>
        </p:spPr>
        <p:txBody>
          <a:bodyPr/>
          <a:lstStyle/>
          <a:p>
            <a:r>
              <a:rPr lang="fr-FR" dirty="0"/>
              <a:t>Mode R1C1 (R = </a:t>
            </a:r>
            <a:r>
              <a:rPr lang="fr-FR" dirty="0" err="1"/>
              <a:t>Row</a:t>
            </a:r>
            <a:r>
              <a:rPr lang="fr-FR" dirty="0"/>
              <a:t>) ou L1C1 = mode d’affichage ou le relatif apparaît clairement dans l’affichage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7EC7D1-9005-4E4D-B7A7-30295C14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686348-6C8F-7C4A-BDE7-33310A44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165C87-8AEF-AD4D-93FA-8B32F515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30" y="2103024"/>
            <a:ext cx="7322939" cy="40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9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DD9AC-1A01-DA4F-9FD5-672A6B27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 </a:t>
            </a:r>
            <a:r>
              <a:rPr lang="fr-FR" dirty="0">
                <a:sym typeface="Wingdings" pitchFamily="2" charset="2"/>
              </a:rPr>
              <a:t> lors copier-coller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6818D-5DD2-4245-9E59-BA9FA88D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847861"/>
          </a:xfrm>
        </p:spPr>
        <p:txBody>
          <a:bodyPr/>
          <a:lstStyle/>
          <a:p>
            <a:r>
              <a:rPr lang="fr-FR" dirty="0"/>
              <a:t>Recopie de la cellule D873 sur les 3 cellules à sa gauche ; visualisation de la cellule E873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3A4B1-83E1-4143-8D40-ABCF06B5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B1DF0D-6AFD-044B-AC54-5B214994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5D205F-425F-A64F-AB62-2BA9833A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17" y="2219391"/>
            <a:ext cx="6740927" cy="32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3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F0ADA-0E14-BD4F-8CD8-5136AB9C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Visualisation du problème </a:t>
            </a:r>
            <a:br>
              <a:rPr lang="fr-FR" dirty="0"/>
            </a:br>
            <a:r>
              <a:rPr lang="fr-FR" dirty="0"/>
              <a:t>avec « repérage des antécédents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37A4E-07EF-B248-B19F-58E7DE42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8" y="5420929"/>
            <a:ext cx="8491815" cy="6863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Il est possible de repérer les antécédents (cellules référencées dans un calcul) pour plusieurs cellules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D437A6-C7B1-164A-8820-70B9E096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54B039-272C-7F49-9826-470D3C8B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1F6B29-04FF-5E42-A0C9-BD1DE58D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8" y="1437071"/>
            <a:ext cx="6750756" cy="36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090FB-6730-5943-8457-67BB2DB4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Passage à des références absolues </a:t>
            </a:r>
            <a:r>
              <a:rPr lang="fr-FR" dirty="0">
                <a:sym typeface="Wingdings" pitchFamily="2" charset="2"/>
              </a:rPr>
              <a:t> ajouts $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E6252-13F8-8B4C-B8FA-B77D378F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437072"/>
            <a:ext cx="8491815" cy="482040"/>
          </a:xfrm>
        </p:spPr>
        <p:txBody>
          <a:bodyPr/>
          <a:lstStyle/>
          <a:p>
            <a:r>
              <a:rPr lang="fr-FR" dirty="0"/>
              <a:t>Référence absolue = non relatives à une cellule référente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38639C-E86D-AE44-82D8-F66503C7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A2FA36-9AB0-4841-B1BD-2BFD1D66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DF8886-C975-924B-96BE-0F88B7C8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0" y="1919112"/>
            <a:ext cx="7735982" cy="37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39080-1F1E-714A-80A2-7EAA42E5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Possibilité de référence semi-relatives </a:t>
            </a:r>
            <a:br>
              <a:rPr lang="fr-FR" dirty="0"/>
            </a:br>
            <a:r>
              <a:rPr lang="fr-FR" dirty="0"/>
              <a:t>(semi-absolues)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CEC0F-069A-A847-8AE8-43DCFD36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5373511"/>
            <a:ext cx="8491815" cy="72748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Ici $ que devant le nom de colonne </a:t>
            </a:r>
            <a:r>
              <a:rPr lang="fr-FR" dirty="0">
                <a:sym typeface="Wingdings" pitchFamily="2" charset="2"/>
              </a:rPr>
              <a:t> montre compréhension</a:t>
            </a:r>
          </a:p>
          <a:p>
            <a:r>
              <a:rPr lang="fr-FR" dirty="0">
                <a:sym typeface="Wingdings" pitchFamily="2" charset="2"/>
              </a:rPr>
              <a:t>Dans d’autres cas (voir exercice table de multiplication) : nécessaire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98FDD-C9A5-9646-B245-0233444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601F84-B811-C548-BB7B-27228950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769852-3700-2A44-90C1-D84BEA2F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1" y="1174415"/>
            <a:ext cx="8352910" cy="4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7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958DF-926A-D34F-A7B4-D69F1E74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00138C-7FE4-6645-82F0-D22EC5E9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Si même formule, à référence de cellules près, dans une plage de cellule 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Travailler sur une cellule </a:t>
            </a:r>
            <a:br>
              <a:rPr lang="fr-FR" dirty="0"/>
            </a:br>
            <a:r>
              <a:rPr lang="fr-FR" dirty="0"/>
              <a:t>(généralement la cellule la plus à gauche et en haut)</a:t>
            </a:r>
            <a:br>
              <a:rPr lang="fr-FR" dirty="0"/>
            </a:br>
            <a:r>
              <a:rPr lang="fr-FR" dirty="0"/>
              <a:t>et mettez au point la formule de calcul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Placez les $ pour définir les références (ligne, colonne ou les deux) qui ne doivent pas évoluer lors du copier-coller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Copiez-collez la cellule de base dans les autres cellules de la plage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Vérifiez que les calculs sont réalisés avec les bonnes cellules  :</a:t>
            </a:r>
          </a:p>
          <a:p>
            <a:pPr lvl="1"/>
            <a:r>
              <a:rPr lang="fr-FR" dirty="0"/>
              <a:t>Utilisez le repérage des antécédents</a:t>
            </a:r>
          </a:p>
          <a:p>
            <a:pPr lvl="1"/>
            <a:r>
              <a:rPr lang="fr-FR" dirty="0"/>
              <a:t>Si souci, reprenez au point 2.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11EABA-899D-C844-83B8-66C023D3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E07434-1C91-994F-BDFC-262A588C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96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D277B-B5BF-5049-8301-17E1BD6F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Adressage par nom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16E3CA-AE6E-504A-8A48-33A5BA964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Possible de nommer une plage de cellules et d’utiliser ce nom dans des formules</a:t>
            </a:r>
          </a:p>
          <a:p>
            <a:pPr>
              <a:lnSpc>
                <a:spcPct val="100000"/>
              </a:lnSpc>
            </a:pPr>
            <a:r>
              <a:rPr lang="fr-FR" dirty="0"/>
              <a:t>Avantage : formules plus compréhensibles</a:t>
            </a:r>
          </a:p>
          <a:p>
            <a:pPr>
              <a:lnSpc>
                <a:spcPct val="100000"/>
              </a:lnSpc>
            </a:pPr>
            <a:r>
              <a:rPr lang="fr-FR" dirty="0"/>
              <a:t>Inconvénients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Plus difficile à débuguer en cas d’erreur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Moins facile à manipuler en cas de modifications de la plage de </a:t>
            </a:r>
            <a:r>
              <a:rPr lang="fr-FR" dirty="0" err="1"/>
              <a:t>celulles</a:t>
            </a:r>
            <a:r>
              <a:rPr lang="fr-FR" dirty="0"/>
              <a:t> </a:t>
            </a:r>
            <a:r>
              <a:rPr lang="fr-FR"/>
              <a:t>à utiliser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2CB606-8370-7C4E-9A88-14ED7D9B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2822F4-C9F5-E44F-BAB5-619E4F8D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054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338</Words>
  <Application>Microsoft Macintosh PowerPoint</Application>
  <PresentationFormat>Affichage à l'écran (4:3)</PresentationFormat>
  <Paragraphs>49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Avenir Book</vt:lpstr>
      <vt:lpstr>Calibri</vt:lpstr>
      <vt:lpstr>Thème Office</vt:lpstr>
      <vt:lpstr>Adressage de cellules</vt:lpstr>
      <vt:lpstr>Adressage par défaut = adressage relatif</vt:lpstr>
      <vt:lpstr>Vérification en mode R1C1/L1C1</vt:lpstr>
      <vt:lpstr>Conséquence  lors copier-coller</vt:lpstr>
      <vt:lpstr>Visualisation du problème  avec « repérage des antécédents »</vt:lpstr>
      <vt:lpstr>Passage à des références absolues  ajouts $</vt:lpstr>
      <vt:lpstr>Possibilité de référence semi-relatives  (semi-absolues)</vt:lpstr>
      <vt:lpstr>Méthodologie</vt:lpstr>
      <vt:lpstr>Adressage par nom</vt:lpstr>
      <vt:lpstr>À vous de jouer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bringay@gmail.com</dc:creator>
  <cp:lastModifiedBy>Harry Cot</cp:lastModifiedBy>
  <cp:revision>225</cp:revision>
  <dcterms:created xsi:type="dcterms:W3CDTF">2016-06-22T20:29:37Z</dcterms:created>
  <dcterms:modified xsi:type="dcterms:W3CDTF">2021-09-13T07:58:19Z</dcterms:modified>
</cp:coreProperties>
</file>