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 id="256" r:id="rId5"/>
    <p:sldId id="257" r:id="rId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8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A8ED1C1-C5EC-9341-BB49-D7EB3CAC91AA}" type="datetimeFigureOut">
              <a:rPr lang="fr-FR" smtClean="0"/>
              <a:t>26/02/17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2246345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8ED1C1-C5EC-9341-BB49-D7EB3CAC91AA}" type="datetimeFigureOut">
              <a:rPr lang="fr-FR" smtClean="0"/>
              <a:t>26/02/17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304030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8ED1C1-C5EC-9341-BB49-D7EB3CAC91AA}" type="datetimeFigureOut">
              <a:rPr lang="fr-FR" smtClean="0"/>
              <a:t>26/02/17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386194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A8ED1C1-C5EC-9341-BB49-D7EB3CAC91AA}" type="datetimeFigureOut">
              <a:rPr lang="fr-FR" smtClean="0"/>
              <a:t>26/02/17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191518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A8ED1C1-C5EC-9341-BB49-D7EB3CAC91AA}" type="datetimeFigureOut">
              <a:rPr lang="fr-FR" smtClean="0"/>
              <a:t>26/02/17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101048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A8ED1C1-C5EC-9341-BB49-D7EB3CAC91AA}" type="datetimeFigureOut">
              <a:rPr lang="fr-FR" smtClean="0"/>
              <a:t>26/02/17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3836485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A8ED1C1-C5EC-9341-BB49-D7EB3CAC91AA}" type="datetimeFigureOut">
              <a:rPr lang="fr-FR" smtClean="0"/>
              <a:t>26/02/17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3398411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BA8ED1C1-C5EC-9341-BB49-D7EB3CAC91AA}" type="datetimeFigureOut">
              <a:rPr lang="fr-FR" smtClean="0"/>
              <a:t>26/02/17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429349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8ED1C1-C5EC-9341-BB49-D7EB3CAC91AA}" type="datetimeFigureOut">
              <a:rPr lang="fr-FR" smtClean="0"/>
              <a:t>26/02/17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114622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A8ED1C1-C5EC-9341-BB49-D7EB3CAC91AA}" type="datetimeFigureOut">
              <a:rPr lang="fr-FR" smtClean="0"/>
              <a:t>26/02/17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150580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A8ED1C1-C5EC-9341-BB49-D7EB3CAC91AA}" type="datetimeFigureOut">
              <a:rPr lang="fr-FR" smtClean="0"/>
              <a:t>26/02/17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C4C40D-8E27-6A40-81C5-01EDCD4F794A}" type="slidenum">
              <a:rPr lang="fr-FR" smtClean="0"/>
              <a:t>‹#›</a:t>
            </a:fld>
            <a:endParaRPr lang="fr-FR"/>
          </a:p>
        </p:txBody>
      </p:sp>
    </p:spTree>
    <p:extLst>
      <p:ext uri="{BB962C8B-B14F-4D97-AF65-F5344CB8AC3E}">
        <p14:creationId xmlns:p14="http://schemas.microsoft.com/office/powerpoint/2010/main" val="2586508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ED1C1-C5EC-9341-BB49-D7EB3CAC91AA}" type="datetimeFigureOut">
              <a:rPr lang="fr-FR" smtClean="0"/>
              <a:t>26/02/17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4C40D-8E27-6A40-81C5-01EDCD4F794A}" type="slidenum">
              <a:rPr lang="fr-FR" smtClean="0"/>
              <a:t>‹#›</a:t>
            </a:fld>
            <a:endParaRPr lang="fr-FR"/>
          </a:p>
        </p:txBody>
      </p:sp>
    </p:spTree>
    <p:extLst>
      <p:ext uri="{BB962C8B-B14F-4D97-AF65-F5344CB8AC3E}">
        <p14:creationId xmlns:p14="http://schemas.microsoft.com/office/powerpoint/2010/main" val="118572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57200" y="325602"/>
            <a:ext cx="8229600" cy="6349247"/>
          </a:xfrm>
        </p:spPr>
        <p:txBody>
          <a:bodyPr>
            <a:normAutofit fontScale="62500" lnSpcReduction="20000"/>
          </a:bodyPr>
          <a:lstStyle/>
          <a:p>
            <a:pPr marL="0" indent="0">
              <a:buNone/>
            </a:pPr>
            <a:r>
              <a:rPr lang="fr-FR" dirty="0"/>
              <a:t>On souhaite construire une base de données gérant des revues et les articles de ces revues.</a:t>
            </a:r>
          </a:p>
          <a:p>
            <a:pPr marL="0" indent="0">
              <a:buNone/>
            </a:pPr>
            <a:endParaRPr lang="fr-FR" dirty="0"/>
          </a:p>
          <a:p>
            <a:pPr marL="0" indent="0">
              <a:buNone/>
            </a:pPr>
            <a:r>
              <a:rPr lang="fr-FR" dirty="0"/>
              <a:t>Une revue est caractérisée par un nom et une périodicité. Chaque revue parait sous la forme de numéros, chaque numéro étant identifié par un nombre relatif à  la revue et à  l'année en cours (ex. le numéro 12 de Linux Magazine en 2012 est différent du numéro 12 de Linux Magazine en 2013). Un numéro est également caractérisé par un nombre de pages. Chaque numéro contient des articles écrits par un ou plusieurs auteurs.</a:t>
            </a:r>
          </a:p>
          <a:p>
            <a:pPr marL="0" indent="0">
              <a:buNone/>
            </a:pPr>
            <a:endParaRPr lang="fr-FR" dirty="0"/>
          </a:p>
          <a:p>
            <a:pPr marL="0" indent="0">
              <a:buNone/>
            </a:pPr>
            <a:r>
              <a:rPr lang="fr-FR" dirty="0"/>
              <a:t>Un auteur est caractérisé par un nom, un prénom, ainsi qu'un email. Chaque article possède un titre et un contenu. Un même article peut apparaître dans plusieurs numéros d'une même revue ou de différentes revues. Lorsqu'un article apparaît dans un numéro d'une revue, il a une page de début et une page de fin. Un article peut faire référence à d'autres articles, en précisant le numéro et la revue dans lesquels l'article référencé a été publié.</a:t>
            </a:r>
          </a:p>
          <a:p>
            <a:pPr marL="0" indent="0">
              <a:buNone/>
            </a:pPr>
            <a:endParaRPr lang="fr-FR" dirty="0"/>
          </a:p>
          <a:p>
            <a:pPr marL="0" indent="0">
              <a:buNone/>
            </a:pPr>
            <a:r>
              <a:rPr lang="fr-FR" dirty="0"/>
              <a:t>La base de données doit permettre de répondre à des requêtes telles que "Combien de numéros de Linux Magazine sont parus en 2013 ?", "Quels sont les titres des articles parus dans au moins deux revues différentes ?", "Quels sont les auteurs ayant publié dans le numéro 3 de la revue L'Histoire en 2013 ?" etc.</a:t>
            </a:r>
          </a:p>
        </p:txBody>
      </p:sp>
    </p:spTree>
    <p:extLst>
      <p:ext uri="{BB962C8B-B14F-4D97-AF65-F5344CB8AC3E}">
        <p14:creationId xmlns:p14="http://schemas.microsoft.com/office/powerpoint/2010/main" val="7322727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57200" y="325602"/>
            <a:ext cx="8229600" cy="6349247"/>
          </a:xfrm>
        </p:spPr>
        <p:txBody>
          <a:bodyPr>
            <a:normAutofit fontScale="62500" lnSpcReduction="20000"/>
          </a:bodyPr>
          <a:lstStyle/>
          <a:p>
            <a:pPr marL="0" indent="0">
              <a:buNone/>
            </a:pPr>
            <a:r>
              <a:rPr lang="fr-FR" dirty="0"/>
              <a:t>On souhaite construire une base de données gérant des revues et les articles de ces revues.</a:t>
            </a:r>
          </a:p>
          <a:p>
            <a:pPr marL="0" indent="0">
              <a:buNone/>
            </a:pPr>
            <a:endParaRPr lang="fr-FR" dirty="0"/>
          </a:p>
          <a:p>
            <a:pPr marL="0" indent="0">
              <a:buNone/>
            </a:pPr>
            <a:r>
              <a:rPr lang="fr-FR" dirty="0"/>
              <a:t>Une </a:t>
            </a:r>
            <a:r>
              <a:rPr lang="fr-FR" b="1" dirty="0">
                <a:solidFill>
                  <a:srgbClr val="FF0000"/>
                </a:solidFill>
              </a:rPr>
              <a:t>revue</a:t>
            </a:r>
            <a:r>
              <a:rPr lang="fr-FR" dirty="0"/>
              <a:t> est caractérisée par un nom et une périodicité. Chaque revue parait sous la forme de numéros, chaque </a:t>
            </a:r>
            <a:r>
              <a:rPr lang="fr-FR" b="1" dirty="0">
                <a:solidFill>
                  <a:srgbClr val="008000"/>
                </a:solidFill>
              </a:rPr>
              <a:t>numéro</a:t>
            </a:r>
            <a:r>
              <a:rPr lang="fr-FR" dirty="0"/>
              <a:t> étant identifié par un nombre relatif </a:t>
            </a:r>
            <a:r>
              <a:rPr lang="fr-FR" dirty="0" smtClean="0"/>
              <a:t>à </a:t>
            </a:r>
            <a:r>
              <a:rPr lang="fr-FR" dirty="0"/>
              <a:t>la revue et </a:t>
            </a:r>
            <a:r>
              <a:rPr lang="fr-FR" dirty="0" smtClean="0"/>
              <a:t>à </a:t>
            </a:r>
            <a:r>
              <a:rPr lang="fr-FR" dirty="0"/>
              <a:t>l'année en cours (ex. le numéro 12 de Linux Magazine en 2012 est différent du numéro 12 de Linux Magazine en 2013). Un numéro est également caractérisé par un nombre de pages. Chaque numéro contient des </a:t>
            </a:r>
            <a:r>
              <a:rPr lang="fr-FR" b="1" dirty="0">
                <a:solidFill>
                  <a:srgbClr val="0000FF"/>
                </a:solidFill>
              </a:rPr>
              <a:t>articles</a:t>
            </a:r>
            <a:r>
              <a:rPr lang="fr-FR" dirty="0"/>
              <a:t> écrits par un ou plusieurs </a:t>
            </a:r>
            <a:r>
              <a:rPr lang="fr-FR" b="1" dirty="0">
                <a:solidFill>
                  <a:srgbClr val="FF6600"/>
                </a:solidFill>
              </a:rPr>
              <a:t>auteurs</a:t>
            </a:r>
            <a:r>
              <a:rPr lang="fr-FR" dirty="0"/>
              <a:t>.</a:t>
            </a:r>
          </a:p>
          <a:p>
            <a:pPr marL="0" indent="0">
              <a:buNone/>
            </a:pPr>
            <a:endParaRPr lang="fr-FR" dirty="0"/>
          </a:p>
          <a:p>
            <a:pPr marL="0" indent="0">
              <a:buNone/>
            </a:pPr>
            <a:r>
              <a:rPr lang="fr-FR" dirty="0"/>
              <a:t>Un </a:t>
            </a:r>
            <a:r>
              <a:rPr lang="fr-FR" b="1" dirty="0">
                <a:solidFill>
                  <a:srgbClr val="FF6600"/>
                </a:solidFill>
              </a:rPr>
              <a:t>auteur</a:t>
            </a:r>
            <a:r>
              <a:rPr lang="fr-FR" dirty="0"/>
              <a:t> est caractérisé par un nom, un prénom, ainsi qu'un email. Chaque </a:t>
            </a:r>
            <a:r>
              <a:rPr lang="fr-FR" b="1" dirty="0">
                <a:solidFill>
                  <a:srgbClr val="0000FF"/>
                </a:solidFill>
              </a:rPr>
              <a:t>article</a:t>
            </a:r>
            <a:r>
              <a:rPr lang="fr-FR" dirty="0"/>
              <a:t> possède un titre et un contenu. Un même </a:t>
            </a:r>
            <a:r>
              <a:rPr lang="fr-FR" b="1" dirty="0">
                <a:solidFill>
                  <a:srgbClr val="0000FF"/>
                </a:solidFill>
              </a:rPr>
              <a:t>article</a:t>
            </a:r>
            <a:r>
              <a:rPr lang="fr-FR" dirty="0"/>
              <a:t> peut apparaître dans plusieurs numéros d'une même revue ou de différentes revues. Lorsqu'un </a:t>
            </a:r>
            <a:r>
              <a:rPr lang="fr-FR" b="1" dirty="0">
                <a:solidFill>
                  <a:srgbClr val="0000FF"/>
                </a:solidFill>
              </a:rPr>
              <a:t>article</a:t>
            </a:r>
            <a:r>
              <a:rPr lang="fr-FR" dirty="0"/>
              <a:t> apparaît dans un numéro d'une revue, il a une page de début et une page de fin. Un </a:t>
            </a:r>
            <a:r>
              <a:rPr lang="fr-FR" b="1" dirty="0">
                <a:solidFill>
                  <a:srgbClr val="0000FF"/>
                </a:solidFill>
              </a:rPr>
              <a:t>article</a:t>
            </a:r>
            <a:r>
              <a:rPr lang="fr-FR" dirty="0"/>
              <a:t> peut faire référence à d'autres </a:t>
            </a:r>
            <a:r>
              <a:rPr lang="fr-FR" b="1" dirty="0">
                <a:solidFill>
                  <a:srgbClr val="0000FF"/>
                </a:solidFill>
              </a:rPr>
              <a:t>articles</a:t>
            </a:r>
            <a:r>
              <a:rPr lang="fr-FR" dirty="0"/>
              <a:t>, en précisant le </a:t>
            </a:r>
            <a:r>
              <a:rPr lang="fr-FR" b="1" dirty="0">
                <a:solidFill>
                  <a:srgbClr val="008000"/>
                </a:solidFill>
              </a:rPr>
              <a:t>numéro</a:t>
            </a:r>
            <a:r>
              <a:rPr lang="fr-FR" dirty="0"/>
              <a:t> et la </a:t>
            </a:r>
            <a:r>
              <a:rPr lang="fr-FR" b="1" dirty="0">
                <a:solidFill>
                  <a:srgbClr val="FF0000"/>
                </a:solidFill>
              </a:rPr>
              <a:t>revue</a:t>
            </a:r>
            <a:r>
              <a:rPr lang="fr-FR" dirty="0"/>
              <a:t> dans lesquels l'article référencé a été publié.</a:t>
            </a:r>
          </a:p>
          <a:p>
            <a:pPr marL="0" indent="0">
              <a:buNone/>
            </a:pPr>
            <a:endParaRPr lang="fr-FR" dirty="0"/>
          </a:p>
          <a:p>
            <a:pPr marL="0" indent="0">
              <a:buNone/>
            </a:pPr>
            <a:r>
              <a:rPr lang="fr-FR" dirty="0"/>
              <a:t>La base de données doit permettre de répondre à des requêtes telles que "Combien de numéros de Linux Magazine sont parus en 2013 ?", "Quels sont les titres des articles parus dans au moins deux revues différentes ?", "Quels sont les auteurs ayant publié dans le numéro 3 de la revue L'Histoire en 2013 ?" etc.</a:t>
            </a:r>
          </a:p>
        </p:txBody>
      </p:sp>
    </p:spTree>
    <p:extLst>
      <p:ext uri="{BB962C8B-B14F-4D97-AF65-F5344CB8AC3E}">
        <p14:creationId xmlns:p14="http://schemas.microsoft.com/office/powerpoint/2010/main" val="27169831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57200" y="325602"/>
            <a:ext cx="8229600" cy="6349247"/>
          </a:xfrm>
        </p:spPr>
        <p:txBody>
          <a:bodyPr>
            <a:normAutofit fontScale="62500" lnSpcReduction="20000"/>
          </a:bodyPr>
          <a:lstStyle/>
          <a:p>
            <a:pPr marL="0" indent="0">
              <a:buNone/>
            </a:pPr>
            <a:r>
              <a:rPr lang="fr-FR" dirty="0"/>
              <a:t>On souhaite construire une base de données gérant des revues et les articles de ces revues.</a:t>
            </a:r>
          </a:p>
          <a:p>
            <a:pPr marL="0" indent="0">
              <a:buNone/>
            </a:pPr>
            <a:endParaRPr lang="fr-FR" dirty="0"/>
          </a:p>
          <a:p>
            <a:pPr marL="0" indent="0">
              <a:buNone/>
            </a:pPr>
            <a:r>
              <a:rPr lang="fr-FR" dirty="0"/>
              <a:t>Une </a:t>
            </a:r>
            <a:r>
              <a:rPr lang="fr-FR" b="1" dirty="0">
                <a:solidFill>
                  <a:srgbClr val="FF0000"/>
                </a:solidFill>
              </a:rPr>
              <a:t>revue</a:t>
            </a:r>
            <a:r>
              <a:rPr lang="fr-FR" dirty="0"/>
              <a:t> est caractérisée par un </a:t>
            </a:r>
            <a:r>
              <a:rPr lang="fr-FR" i="1" dirty="0">
                <a:solidFill>
                  <a:srgbClr val="FF0000"/>
                </a:solidFill>
              </a:rPr>
              <a:t>nom</a:t>
            </a:r>
            <a:r>
              <a:rPr lang="fr-FR" dirty="0"/>
              <a:t> et une </a:t>
            </a:r>
            <a:r>
              <a:rPr lang="fr-FR" i="1" dirty="0">
                <a:solidFill>
                  <a:srgbClr val="FF0000"/>
                </a:solidFill>
              </a:rPr>
              <a:t>périodicité</a:t>
            </a:r>
            <a:r>
              <a:rPr lang="fr-FR" dirty="0"/>
              <a:t>. Chaque revue parait sous la forme de numéros, chaque </a:t>
            </a:r>
            <a:r>
              <a:rPr lang="fr-FR" b="1" dirty="0">
                <a:solidFill>
                  <a:srgbClr val="008000"/>
                </a:solidFill>
              </a:rPr>
              <a:t>numéro</a:t>
            </a:r>
            <a:r>
              <a:rPr lang="fr-FR" dirty="0"/>
              <a:t> étant identifié par un </a:t>
            </a:r>
            <a:r>
              <a:rPr lang="fr-FR" i="1" dirty="0">
                <a:solidFill>
                  <a:srgbClr val="008000"/>
                </a:solidFill>
              </a:rPr>
              <a:t>nombre</a:t>
            </a:r>
            <a:r>
              <a:rPr lang="fr-FR" dirty="0"/>
              <a:t> relatif </a:t>
            </a:r>
            <a:r>
              <a:rPr lang="fr-FR" dirty="0" smtClean="0"/>
              <a:t>à </a:t>
            </a:r>
            <a:r>
              <a:rPr lang="fr-FR" dirty="0"/>
              <a:t>la revue et </a:t>
            </a:r>
            <a:r>
              <a:rPr lang="fr-FR" dirty="0" smtClean="0"/>
              <a:t>à </a:t>
            </a:r>
            <a:r>
              <a:rPr lang="fr-FR" dirty="0"/>
              <a:t>l'</a:t>
            </a:r>
            <a:r>
              <a:rPr lang="fr-FR" i="1" dirty="0">
                <a:solidFill>
                  <a:srgbClr val="008000"/>
                </a:solidFill>
              </a:rPr>
              <a:t>année</a:t>
            </a:r>
            <a:r>
              <a:rPr lang="fr-FR" dirty="0"/>
              <a:t> en cours (ex. le numéro 12 de Linux Magazine en 2012 est différent du numéro 12 de Linux Magazine en 2013). Un numéro est également caractérisé par un </a:t>
            </a:r>
            <a:r>
              <a:rPr lang="fr-FR" i="1" dirty="0">
                <a:solidFill>
                  <a:srgbClr val="FF6600"/>
                </a:solidFill>
              </a:rPr>
              <a:t>nombre de pages</a:t>
            </a:r>
            <a:r>
              <a:rPr lang="fr-FR" dirty="0"/>
              <a:t>. Chaque numéro contient des </a:t>
            </a:r>
            <a:r>
              <a:rPr lang="fr-FR" b="1" dirty="0">
                <a:solidFill>
                  <a:srgbClr val="0000FF"/>
                </a:solidFill>
              </a:rPr>
              <a:t>articles</a:t>
            </a:r>
            <a:r>
              <a:rPr lang="fr-FR" dirty="0"/>
              <a:t> écrits par un ou plusieurs </a:t>
            </a:r>
            <a:r>
              <a:rPr lang="fr-FR" b="1" dirty="0">
                <a:solidFill>
                  <a:srgbClr val="FF6600"/>
                </a:solidFill>
              </a:rPr>
              <a:t>auteurs</a:t>
            </a:r>
            <a:r>
              <a:rPr lang="fr-FR" dirty="0"/>
              <a:t>.</a:t>
            </a:r>
          </a:p>
          <a:p>
            <a:pPr marL="0" indent="0">
              <a:buNone/>
            </a:pPr>
            <a:endParaRPr lang="fr-FR" dirty="0"/>
          </a:p>
          <a:p>
            <a:pPr marL="0" indent="0">
              <a:buNone/>
            </a:pPr>
            <a:r>
              <a:rPr lang="fr-FR" dirty="0"/>
              <a:t>Un </a:t>
            </a:r>
            <a:r>
              <a:rPr lang="fr-FR" b="1" dirty="0">
                <a:solidFill>
                  <a:srgbClr val="FF6600"/>
                </a:solidFill>
              </a:rPr>
              <a:t>auteur</a:t>
            </a:r>
            <a:r>
              <a:rPr lang="fr-FR" dirty="0"/>
              <a:t> est caractérisé par un </a:t>
            </a:r>
            <a:r>
              <a:rPr lang="fr-FR" i="1" dirty="0">
                <a:solidFill>
                  <a:srgbClr val="FF6600"/>
                </a:solidFill>
              </a:rPr>
              <a:t>nom</a:t>
            </a:r>
            <a:r>
              <a:rPr lang="fr-FR" dirty="0"/>
              <a:t>, un </a:t>
            </a:r>
            <a:r>
              <a:rPr lang="fr-FR" i="1" dirty="0">
                <a:solidFill>
                  <a:srgbClr val="FF6600"/>
                </a:solidFill>
              </a:rPr>
              <a:t>prénom</a:t>
            </a:r>
            <a:r>
              <a:rPr lang="fr-FR" dirty="0"/>
              <a:t>, ainsi qu'un </a:t>
            </a:r>
            <a:r>
              <a:rPr lang="fr-FR" i="1" dirty="0">
                <a:solidFill>
                  <a:srgbClr val="FF6600"/>
                </a:solidFill>
              </a:rPr>
              <a:t>email</a:t>
            </a:r>
            <a:r>
              <a:rPr lang="fr-FR" dirty="0"/>
              <a:t>. Chaque </a:t>
            </a:r>
            <a:r>
              <a:rPr lang="fr-FR" b="1" dirty="0">
                <a:solidFill>
                  <a:srgbClr val="0000FF"/>
                </a:solidFill>
              </a:rPr>
              <a:t>article</a:t>
            </a:r>
            <a:r>
              <a:rPr lang="fr-FR" dirty="0"/>
              <a:t> possède un </a:t>
            </a:r>
            <a:r>
              <a:rPr lang="fr-FR" i="1" dirty="0">
                <a:solidFill>
                  <a:srgbClr val="0000FF"/>
                </a:solidFill>
              </a:rPr>
              <a:t>titre</a:t>
            </a:r>
            <a:r>
              <a:rPr lang="fr-FR" dirty="0"/>
              <a:t> et un </a:t>
            </a:r>
            <a:r>
              <a:rPr lang="fr-FR" i="1" dirty="0">
                <a:solidFill>
                  <a:srgbClr val="0000FF"/>
                </a:solidFill>
              </a:rPr>
              <a:t>contenu</a:t>
            </a:r>
            <a:r>
              <a:rPr lang="fr-FR" dirty="0"/>
              <a:t>. Un même </a:t>
            </a:r>
            <a:r>
              <a:rPr lang="fr-FR" b="1" dirty="0">
                <a:solidFill>
                  <a:srgbClr val="0000FF"/>
                </a:solidFill>
              </a:rPr>
              <a:t>article</a:t>
            </a:r>
            <a:r>
              <a:rPr lang="fr-FR" dirty="0"/>
              <a:t> peut apparaître dans plusieurs numéros d'une même revue ou de différentes revues. Lorsqu'un </a:t>
            </a:r>
            <a:r>
              <a:rPr lang="fr-FR" b="1" dirty="0">
                <a:solidFill>
                  <a:srgbClr val="0000FF"/>
                </a:solidFill>
              </a:rPr>
              <a:t>article</a:t>
            </a:r>
            <a:r>
              <a:rPr lang="fr-FR" dirty="0"/>
              <a:t> apparaît dans un numéro d'une revue, il a une page de début et une page de fin. Un </a:t>
            </a:r>
            <a:r>
              <a:rPr lang="fr-FR" b="1" dirty="0">
                <a:solidFill>
                  <a:srgbClr val="0000FF"/>
                </a:solidFill>
              </a:rPr>
              <a:t>article</a:t>
            </a:r>
            <a:r>
              <a:rPr lang="fr-FR" dirty="0"/>
              <a:t> peut faire référence à d'autres </a:t>
            </a:r>
            <a:r>
              <a:rPr lang="fr-FR" b="1" dirty="0">
                <a:solidFill>
                  <a:srgbClr val="0000FF"/>
                </a:solidFill>
              </a:rPr>
              <a:t>articles</a:t>
            </a:r>
            <a:r>
              <a:rPr lang="fr-FR" dirty="0"/>
              <a:t>, en précisant le </a:t>
            </a:r>
            <a:r>
              <a:rPr lang="fr-FR" b="1" dirty="0">
                <a:solidFill>
                  <a:srgbClr val="008000"/>
                </a:solidFill>
              </a:rPr>
              <a:t>numéro</a:t>
            </a:r>
            <a:r>
              <a:rPr lang="fr-FR" dirty="0"/>
              <a:t> et la </a:t>
            </a:r>
            <a:r>
              <a:rPr lang="fr-FR" b="1" dirty="0">
                <a:solidFill>
                  <a:srgbClr val="FF0000"/>
                </a:solidFill>
              </a:rPr>
              <a:t>revue</a:t>
            </a:r>
            <a:r>
              <a:rPr lang="fr-FR" dirty="0"/>
              <a:t> dans lesquels l'article référencé a été publié.</a:t>
            </a:r>
          </a:p>
          <a:p>
            <a:pPr marL="0" indent="0">
              <a:buNone/>
            </a:pPr>
            <a:endParaRPr lang="fr-FR" dirty="0"/>
          </a:p>
          <a:p>
            <a:pPr marL="0" indent="0">
              <a:buNone/>
            </a:pPr>
            <a:r>
              <a:rPr lang="fr-FR" dirty="0"/>
              <a:t>La base de données doit permettre de répondre à des requêtes telles que "Combien de numéros de Linux Magazine sont parus en 2013 ?", "Quels sont les titres des articles parus dans au moins deux revues différentes ?", "Quels sont les auteurs ayant publié dans le numéro 3 de la revue L'Histoire en 2013 ?" etc.</a:t>
            </a:r>
          </a:p>
        </p:txBody>
      </p:sp>
    </p:spTree>
    <p:extLst>
      <p:ext uri="{BB962C8B-B14F-4D97-AF65-F5344CB8AC3E}">
        <p14:creationId xmlns:p14="http://schemas.microsoft.com/office/powerpoint/2010/main" val="2239182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8484" y="530357"/>
            <a:ext cx="1409453" cy="153524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REVUE</a:t>
            </a:r>
          </a:p>
          <a:p>
            <a:pPr algn="ctr"/>
            <a:endParaRPr lang="fr-FR" dirty="0">
              <a:solidFill>
                <a:srgbClr val="000000"/>
              </a:solidFill>
            </a:endParaRPr>
          </a:p>
          <a:p>
            <a:r>
              <a:rPr lang="fr-FR" u="sng" dirty="0" err="1" smtClean="0">
                <a:solidFill>
                  <a:srgbClr val="FF0000"/>
                </a:solidFill>
              </a:rPr>
              <a:t>IdRev</a:t>
            </a:r>
            <a:endParaRPr lang="fr-FR" u="sng" dirty="0" smtClean="0">
              <a:solidFill>
                <a:srgbClr val="FF0000"/>
              </a:solidFill>
            </a:endParaRPr>
          </a:p>
          <a:p>
            <a:r>
              <a:rPr lang="fr-FR" dirty="0" err="1" smtClean="0">
                <a:solidFill>
                  <a:schemeClr val="tx1"/>
                </a:solidFill>
              </a:rPr>
              <a:t>NomR</a:t>
            </a:r>
            <a:endParaRPr lang="fr-FR" dirty="0" smtClean="0">
              <a:solidFill>
                <a:schemeClr val="tx1"/>
              </a:solidFill>
            </a:endParaRPr>
          </a:p>
          <a:p>
            <a:r>
              <a:rPr lang="fr-FR" dirty="0" smtClean="0">
                <a:solidFill>
                  <a:srgbClr val="000000"/>
                </a:solidFill>
              </a:rPr>
              <a:t>Périodicité</a:t>
            </a:r>
            <a:endParaRPr lang="fr-FR" dirty="0">
              <a:solidFill>
                <a:srgbClr val="000000"/>
              </a:solidFill>
            </a:endParaRPr>
          </a:p>
        </p:txBody>
      </p:sp>
      <p:sp>
        <p:nvSpPr>
          <p:cNvPr id="7" name="Rectangle 6"/>
          <p:cNvSpPr/>
          <p:nvPr/>
        </p:nvSpPr>
        <p:spPr>
          <a:xfrm>
            <a:off x="530289" y="4018421"/>
            <a:ext cx="1409453" cy="1661835"/>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smtClean="0">
                <a:solidFill>
                  <a:srgbClr val="000000"/>
                </a:solidFill>
              </a:rPr>
              <a:t>NUMÉRO</a:t>
            </a:r>
            <a:endParaRPr lang="fr-FR" dirty="0" smtClean="0">
              <a:solidFill>
                <a:srgbClr val="000000"/>
              </a:solidFill>
            </a:endParaRPr>
          </a:p>
          <a:p>
            <a:pPr algn="ctr"/>
            <a:endParaRPr lang="fr-FR" dirty="0">
              <a:solidFill>
                <a:srgbClr val="000000"/>
              </a:solidFill>
            </a:endParaRPr>
          </a:p>
          <a:p>
            <a:r>
              <a:rPr lang="fr-FR" u="sng" dirty="0" err="1" smtClean="0">
                <a:solidFill>
                  <a:srgbClr val="FF0000"/>
                </a:solidFill>
              </a:rPr>
              <a:t>IdNum</a:t>
            </a:r>
            <a:endParaRPr lang="fr-FR" u="sng" dirty="0" smtClean="0">
              <a:solidFill>
                <a:srgbClr val="FF0000"/>
              </a:solidFill>
            </a:endParaRPr>
          </a:p>
          <a:p>
            <a:r>
              <a:rPr lang="fr-FR" dirty="0" err="1" smtClean="0">
                <a:solidFill>
                  <a:schemeClr val="tx1"/>
                </a:solidFill>
              </a:rPr>
              <a:t>Num</a:t>
            </a:r>
            <a:endParaRPr lang="fr-FR" dirty="0" smtClean="0">
              <a:solidFill>
                <a:schemeClr val="tx1"/>
              </a:solidFill>
            </a:endParaRPr>
          </a:p>
          <a:p>
            <a:r>
              <a:rPr lang="fr-FR" dirty="0" smtClean="0">
                <a:solidFill>
                  <a:schemeClr val="tx1"/>
                </a:solidFill>
              </a:rPr>
              <a:t>Année</a:t>
            </a:r>
          </a:p>
          <a:p>
            <a:r>
              <a:rPr lang="fr-FR" dirty="0" err="1" smtClean="0">
                <a:solidFill>
                  <a:srgbClr val="000000"/>
                </a:solidFill>
              </a:rPr>
              <a:t>NbPages</a:t>
            </a:r>
            <a:endParaRPr lang="fr-FR" dirty="0">
              <a:solidFill>
                <a:srgbClr val="000000"/>
              </a:solidFill>
            </a:endParaRPr>
          </a:p>
        </p:txBody>
      </p:sp>
      <p:sp>
        <p:nvSpPr>
          <p:cNvPr id="8" name="Rectangle 7"/>
          <p:cNvSpPr/>
          <p:nvPr/>
        </p:nvSpPr>
        <p:spPr>
          <a:xfrm>
            <a:off x="5525067" y="4018421"/>
            <a:ext cx="1409453" cy="1423589"/>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ARTICLE</a:t>
            </a:r>
          </a:p>
          <a:p>
            <a:pPr algn="ctr"/>
            <a:endParaRPr lang="fr-FR" dirty="0">
              <a:solidFill>
                <a:srgbClr val="000000"/>
              </a:solidFill>
            </a:endParaRPr>
          </a:p>
          <a:p>
            <a:r>
              <a:rPr lang="fr-FR" u="sng" dirty="0" err="1" smtClean="0">
                <a:solidFill>
                  <a:srgbClr val="FF0000"/>
                </a:solidFill>
              </a:rPr>
              <a:t>IdArt</a:t>
            </a:r>
            <a:endParaRPr lang="fr-FR" u="sng" dirty="0" smtClean="0">
              <a:solidFill>
                <a:srgbClr val="FF0000"/>
              </a:solidFill>
            </a:endParaRPr>
          </a:p>
          <a:p>
            <a:r>
              <a:rPr lang="fr-FR" dirty="0" smtClean="0">
                <a:solidFill>
                  <a:srgbClr val="000000"/>
                </a:solidFill>
              </a:rPr>
              <a:t>Titre</a:t>
            </a:r>
          </a:p>
          <a:p>
            <a:r>
              <a:rPr lang="fr-FR" dirty="0" smtClean="0">
                <a:solidFill>
                  <a:srgbClr val="000000"/>
                </a:solidFill>
              </a:rPr>
              <a:t>Contenu</a:t>
            </a:r>
            <a:endParaRPr lang="fr-FR" dirty="0">
              <a:solidFill>
                <a:srgbClr val="000000"/>
              </a:solidFill>
            </a:endParaRPr>
          </a:p>
        </p:txBody>
      </p:sp>
      <p:sp>
        <p:nvSpPr>
          <p:cNvPr id="9" name="Rectangle 8"/>
          <p:cNvSpPr/>
          <p:nvPr/>
        </p:nvSpPr>
        <p:spPr>
          <a:xfrm>
            <a:off x="5525067" y="530357"/>
            <a:ext cx="1409453" cy="1898118"/>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AUTEUR</a:t>
            </a:r>
          </a:p>
          <a:p>
            <a:pPr algn="ctr"/>
            <a:endParaRPr lang="fr-FR" dirty="0">
              <a:solidFill>
                <a:srgbClr val="000000"/>
              </a:solidFill>
            </a:endParaRPr>
          </a:p>
          <a:p>
            <a:r>
              <a:rPr lang="fr-FR" u="sng" dirty="0" err="1" smtClean="0">
                <a:solidFill>
                  <a:srgbClr val="FF0000"/>
                </a:solidFill>
              </a:rPr>
              <a:t>IdAut</a:t>
            </a:r>
            <a:endParaRPr lang="fr-FR" u="sng" dirty="0" smtClean="0">
              <a:solidFill>
                <a:srgbClr val="FF0000"/>
              </a:solidFill>
            </a:endParaRPr>
          </a:p>
          <a:p>
            <a:r>
              <a:rPr lang="fr-FR" dirty="0" smtClean="0">
                <a:solidFill>
                  <a:srgbClr val="000000"/>
                </a:solidFill>
              </a:rPr>
              <a:t>Nom</a:t>
            </a:r>
          </a:p>
          <a:p>
            <a:r>
              <a:rPr lang="fr-FR" dirty="0" smtClean="0">
                <a:solidFill>
                  <a:srgbClr val="000000"/>
                </a:solidFill>
              </a:rPr>
              <a:t>Prénom</a:t>
            </a:r>
          </a:p>
          <a:p>
            <a:r>
              <a:rPr lang="fr-FR" dirty="0" smtClean="0">
                <a:solidFill>
                  <a:srgbClr val="000000"/>
                </a:solidFill>
              </a:rPr>
              <a:t>Mail</a:t>
            </a:r>
            <a:endParaRPr lang="fr-FR" dirty="0">
              <a:solidFill>
                <a:srgbClr val="000000"/>
              </a:solidFill>
            </a:endParaRPr>
          </a:p>
        </p:txBody>
      </p:sp>
      <p:sp>
        <p:nvSpPr>
          <p:cNvPr id="10" name="Ellipse 9"/>
          <p:cNvSpPr/>
          <p:nvPr/>
        </p:nvSpPr>
        <p:spPr>
          <a:xfrm>
            <a:off x="2944500" y="4270768"/>
            <a:ext cx="1660642" cy="920022"/>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P</a:t>
            </a:r>
            <a:r>
              <a:rPr lang="fr-FR" dirty="0" smtClean="0">
                <a:solidFill>
                  <a:schemeClr val="tx1"/>
                </a:solidFill>
              </a:rPr>
              <a:t>ublier</a:t>
            </a:r>
            <a:endParaRPr lang="fr-FR" dirty="0">
              <a:solidFill>
                <a:schemeClr val="tx1"/>
              </a:solidFill>
            </a:endParaRPr>
          </a:p>
        </p:txBody>
      </p:sp>
      <p:sp>
        <p:nvSpPr>
          <p:cNvPr id="11" name="ZoneTexte 10"/>
          <p:cNvSpPr txBox="1"/>
          <p:nvPr/>
        </p:nvSpPr>
        <p:spPr>
          <a:xfrm>
            <a:off x="3279420" y="5246615"/>
            <a:ext cx="1018165" cy="646331"/>
          </a:xfrm>
          <a:prstGeom prst="rect">
            <a:avLst/>
          </a:prstGeom>
          <a:noFill/>
        </p:spPr>
        <p:txBody>
          <a:bodyPr wrap="none" rtlCol="0">
            <a:spAutoFit/>
          </a:bodyPr>
          <a:lstStyle/>
          <a:p>
            <a:r>
              <a:rPr lang="fr-FR" dirty="0" err="1" smtClean="0"/>
              <a:t>pageDeb</a:t>
            </a:r>
            <a:endParaRPr lang="fr-FR" dirty="0" smtClean="0"/>
          </a:p>
          <a:p>
            <a:r>
              <a:rPr lang="fr-FR" dirty="0" err="1" smtClean="0"/>
              <a:t>pageFin</a:t>
            </a:r>
            <a:endParaRPr lang="fr-FR" dirty="0"/>
          </a:p>
        </p:txBody>
      </p:sp>
      <p:sp>
        <p:nvSpPr>
          <p:cNvPr id="12" name="Ellipse 11"/>
          <p:cNvSpPr/>
          <p:nvPr/>
        </p:nvSpPr>
        <p:spPr>
          <a:xfrm>
            <a:off x="358989" y="2549714"/>
            <a:ext cx="1758328" cy="920022"/>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C</a:t>
            </a:r>
            <a:r>
              <a:rPr lang="fr-FR" dirty="0" smtClean="0">
                <a:solidFill>
                  <a:schemeClr val="tx1"/>
                </a:solidFill>
              </a:rPr>
              <a:t>omporter</a:t>
            </a:r>
            <a:endParaRPr lang="fr-FR" dirty="0">
              <a:solidFill>
                <a:schemeClr val="tx1"/>
              </a:solidFill>
            </a:endParaRPr>
          </a:p>
        </p:txBody>
      </p:sp>
      <p:sp>
        <p:nvSpPr>
          <p:cNvPr id="13" name="Ellipse 12"/>
          <p:cNvSpPr/>
          <p:nvPr/>
        </p:nvSpPr>
        <p:spPr>
          <a:xfrm>
            <a:off x="5400577" y="2839677"/>
            <a:ext cx="1646687" cy="801911"/>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chemeClr val="tx1"/>
                </a:solidFill>
              </a:rPr>
              <a:t>É</a:t>
            </a:r>
            <a:r>
              <a:rPr lang="fr-FR" dirty="0" smtClean="0">
                <a:solidFill>
                  <a:schemeClr val="tx1"/>
                </a:solidFill>
              </a:rPr>
              <a:t>crire</a:t>
            </a:r>
            <a:endParaRPr lang="fr-FR" dirty="0">
              <a:solidFill>
                <a:schemeClr val="tx1"/>
              </a:solidFill>
            </a:endParaRPr>
          </a:p>
        </p:txBody>
      </p:sp>
      <p:sp>
        <p:nvSpPr>
          <p:cNvPr id="14" name="Ellipse 13"/>
          <p:cNvSpPr/>
          <p:nvPr/>
        </p:nvSpPr>
        <p:spPr>
          <a:xfrm>
            <a:off x="7175500" y="4170821"/>
            <a:ext cx="1810401" cy="920022"/>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chemeClr val="tx1"/>
                </a:solidFill>
              </a:rPr>
              <a:t>Référencer</a:t>
            </a:r>
            <a:endParaRPr lang="fr-FR" dirty="0">
              <a:solidFill>
                <a:schemeClr val="tx1"/>
              </a:solidFill>
            </a:endParaRPr>
          </a:p>
        </p:txBody>
      </p:sp>
      <p:cxnSp>
        <p:nvCxnSpPr>
          <p:cNvPr id="16" name="Connecteur droit 15"/>
          <p:cNvCxnSpPr>
            <a:stCxn id="12" idx="0"/>
            <a:endCxn id="6" idx="2"/>
          </p:cNvCxnSpPr>
          <p:nvPr/>
        </p:nvCxnSpPr>
        <p:spPr>
          <a:xfrm flipV="1">
            <a:off x="1238153" y="2065597"/>
            <a:ext cx="5058" cy="484117"/>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Connecteur droit 16"/>
          <p:cNvCxnSpPr>
            <a:stCxn id="7" idx="0"/>
            <a:endCxn id="12" idx="4"/>
          </p:cNvCxnSpPr>
          <p:nvPr/>
        </p:nvCxnSpPr>
        <p:spPr>
          <a:xfrm flipV="1">
            <a:off x="1235016" y="3469736"/>
            <a:ext cx="3137" cy="548685"/>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Connecteur droit 19"/>
          <p:cNvCxnSpPr>
            <a:stCxn id="10" idx="2"/>
            <a:endCxn id="7" idx="3"/>
          </p:cNvCxnSpPr>
          <p:nvPr/>
        </p:nvCxnSpPr>
        <p:spPr>
          <a:xfrm flipH="1">
            <a:off x="1939742" y="4730779"/>
            <a:ext cx="1004758" cy="11856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Connecteur droit 22"/>
          <p:cNvCxnSpPr>
            <a:stCxn id="8" idx="1"/>
            <a:endCxn id="10" idx="6"/>
          </p:cNvCxnSpPr>
          <p:nvPr/>
        </p:nvCxnSpPr>
        <p:spPr>
          <a:xfrm flipH="1">
            <a:off x="4605142" y="4730216"/>
            <a:ext cx="919925" cy="563"/>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Connecteur droit 25"/>
          <p:cNvCxnSpPr>
            <a:stCxn id="13" idx="0"/>
            <a:endCxn id="9" idx="2"/>
          </p:cNvCxnSpPr>
          <p:nvPr/>
        </p:nvCxnSpPr>
        <p:spPr>
          <a:xfrm flipV="1">
            <a:off x="6223921" y="2428475"/>
            <a:ext cx="5873" cy="411202"/>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Connecteur droit 28"/>
          <p:cNvCxnSpPr>
            <a:stCxn id="8" idx="0"/>
            <a:endCxn id="13" idx="4"/>
          </p:cNvCxnSpPr>
          <p:nvPr/>
        </p:nvCxnSpPr>
        <p:spPr>
          <a:xfrm flipH="1" flipV="1">
            <a:off x="6223921" y="3641588"/>
            <a:ext cx="5873" cy="376833"/>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Connecteur en angle 34"/>
          <p:cNvCxnSpPr>
            <a:endCxn id="14" idx="4"/>
          </p:cNvCxnSpPr>
          <p:nvPr/>
        </p:nvCxnSpPr>
        <p:spPr>
          <a:xfrm flipV="1">
            <a:off x="6934520" y="5090843"/>
            <a:ext cx="1146181" cy="155772"/>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Connecteur en angle 36"/>
          <p:cNvCxnSpPr>
            <a:stCxn id="14" idx="0"/>
          </p:cNvCxnSpPr>
          <p:nvPr/>
        </p:nvCxnSpPr>
        <p:spPr>
          <a:xfrm rot="16200000" flipV="1">
            <a:off x="7431411" y="3521531"/>
            <a:ext cx="152400" cy="114618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38" name="ZoneTexte 37"/>
          <p:cNvSpPr txBox="1"/>
          <p:nvPr/>
        </p:nvSpPr>
        <p:spPr>
          <a:xfrm>
            <a:off x="1290836" y="2065597"/>
            <a:ext cx="502849" cy="369332"/>
          </a:xfrm>
          <a:prstGeom prst="rect">
            <a:avLst/>
          </a:prstGeom>
          <a:noFill/>
        </p:spPr>
        <p:txBody>
          <a:bodyPr wrap="none" rtlCol="0">
            <a:spAutoFit/>
          </a:bodyPr>
          <a:lstStyle/>
          <a:p>
            <a:r>
              <a:rPr lang="fr-FR" dirty="0" smtClean="0"/>
              <a:t>1 N</a:t>
            </a:r>
            <a:endParaRPr lang="fr-FR" dirty="0"/>
          </a:p>
        </p:txBody>
      </p:sp>
      <p:sp>
        <p:nvSpPr>
          <p:cNvPr id="39" name="ZoneTexte 38"/>
          <p:cNvSpPr txBox="1"/>
          <p:nvPr/>
        </p:nvSpPr>
        <p:spPr>
          <a:xfrm>
            <a:off x="1290836" y="3632962"/>
            <a:ext cx="470840" cy="369332"/>
          </a:xfrm>
          <a:prstGeom prst="rect">
            <a:avLst/>
          </a:prstGeom>
          <a:noFill/>
        </p:spPr>
        <p:txBody>
          <a:bodyPr wrap="none" rtlCol="0">
            <a:spAutoFit/>
          </a:bodyPr>
          <a:lstStyle/>
          <a:p>
            <a:r>
              <a:rPr lang="fr-FR" dirty="0" smtClean="0"/>
              <a:t>1 1</a:t>
            </a:r>
            <a:endParaRPr lang="fr-FR" dirty="0"/>
          </a:p>
        </p:txBody>
      </p:sp>
      <p:sp>
        <p:nvSpPr>
          <p:cNvPr id="40" name="ZoneTexte 39"/>
          <p:cNvSpPr txBox="1"/>
          <p:nvPr/>
        </p:nvSpPr>
        <p:spPr>
          <a:xfrm>
            <a:off x="2003010" y="4821458"/>
            <a:ext cx="502849" cy="369332"/>
          </a:xfrm>
          <a:prstGeom prst="rect">
            <a:avLst/>
          </a:prstGeom>
          <a:noFill/>
        </p:spPr>
        <p:txBody>
          <a:bodyPr wrap="none" rtlCol="0">
            <a:spAutoFit/>
          </a:bodyPr>
          <a:lstStyle/>
          <a:p>
            <a:r>
              <a:rPr lang="fr-FR" dirty="0" smtClean="0"/>
              <a:t>1 N</a:t>
            </a:r>
            <a:endParaRPr lang="fr-FR" dirty="0"/>
          </a:p>
        </p:txBody>
      </p:sp>
      <p:sp>
        <p:nvSpPr>
          <p:cNvPr id="41" name="ZoneTexte 40"/>
          <p:cNvSpPr txBox="1"/>
          <p:nvPr/>
        </p:nvSpPr>
        <p:spPr>
          <a:xfrm>
            <a:off x="4897728" y="4789192"/>
            <a:ext cx="502849" cy="369332"/>
          </a:xfrm>
          <a:prstGeom prst="rect">
            <a:avLst/>
          </a:prstGeom>
          <a:noFill/>
        </p:spPr>
        <p:txBody>
          <a:bodyPr wrap="none" rtlCol="0">
            <a:spAutoFit/>
          </a:bodyPr>
          <a:lstStyle/>
          <a:p>
            <a:r>
              <a:rPr lang="fr-FR" dirty="0" smtClean="0"/>
              <a:t>1 N</a:t>
            </a:r>
            <a:endParaRPr lang="fr-FR" dirty="0"/>
          </a:p>
        </p:txBody>
      </p:sp>
      <p:sp>
        <p:nvSpPr>
          <p:cNvPr id="42" name="ZoneTexte 41"/>
          <p:cNvSpPr txBox="1"/>
          <p:nvPr/>
        </p:nvSpPr>
        <p:spPr>
          <a:xfrm>
            <a:off x="7339214" y="3626363"/>
            <a:ext cx="502849" cy="369332"/>
          </a:xfrm>
          <a:prstGeom prst="rect">
            <a:avLst/>
          </a:prstGeom>
          <a:noFill/>
        </p:spPr>
        <p:txBody>
          <a:bodyPr wrap="none" rtlCol="0">
            <a:spAutoFit/>
          </a:bodyPr>
          <a:lstStyle/>
          <a:p>
            <a:r>
              <a:rPr lang="fr-FR" dirty="0" smtClean="0"/>
              <a:t>1 N</a:t>
            </a:r>
            <a:endParaRPr lang="fr-FR" dirty="0"/>
          </a:p>
        </p:txBody>
      </p:sp>
      <p:sp>
        <p:nvSpPr>
          <p:cNvPr id="43" name="ZoneTexte 42"/>
          <p:cNvSpPr txBox="1"/>
          <p:nvPr/>
        </p:nvSpPr>
        <p:spPr>
          <a:xfrm>
            <a:off x="7325259" y="5310924"/>
            <a:ext cx="502849" cy="369332"/>
          </a:xfrm>
          <a:prstGeom prst="rect">
            <a:avLst/>
          </a:prstGeom>
          <a:noFill/>
        </p:spPr>
        <p:txBody>
          <a:bodyPr wrap="none" rtlCol="0">
            <a:spAutoFit/>
          </a:bodyPr>
          <a:lstStyle/>
          <a:p>
            <a:r>
              <a:rPr lang="fr-FR" dirty="0" smtClean="0"/>
              <a:t>1 N</a:t>
            </a:r>
            <a:endParaRPr lang="fr-FR" dirty="0"/>
          </a:p>
        </p:txBody>
      </p:sp>
      <p:sp>
        <p:nvSpPr>
          <p:cNvPr id="44" name="ZoneTexte 43"/>
          <p:cNvSpPr txBox="1"/>
          <p:nvPr/>
        </p:nvSpPr>
        <p:spPr>
          <a:xfrm>
            <a:off x="6544415" y="2470346"/>
            <a:ext cx="502849" cy="369332"/>
          </a:xfrm>
          <a:prstGeom prst="rect">
            <a:avLst/>
          </a:prstGeom>
          <a:noFill/>
        </p:spPr>
        <p:txBody>
          <a:bodyPr wrap="none" rtlCol="0">
            <a:spAutoFit/>
          </a:bodyPr>
          <a:lstStyle/>
          <a:p>
            <a:r>
              <a:rPr lang="fr-FR" dirty="0" smtClean="0"/>
              <a:t>1 N</a:t>
            </a:r>
            <a:endParaRPr lang="fr-FR" dirty="0"/>
          </a:p>
        </p:txBody>
      </p:sp>
      <p:sp>
        <p:nvSpPr>
          <p:cNvPr id="45" name="ZoneTexte 44"/>
          <p:cNvSpPr txBox="1"/>
          <p:nvPr/>
        </p:nvSpPr>
        <p:spPr>
          <a:xfrm>
            <a:off x="6516505" y="3626363"/>
            <a:ext cx="502849" cy="369332"/>
          </a:xfrm>
          <a:prstGeom prst="rect">
            <a:avLst/>
          </a:prstGeom>
          <a:noFill/>
        </p:spPr>
        <p:txBody>
          <a:bodyPr wrap="none" rtlCol="0">
            <a:spAutoFit/>
          </a:bodyPr>
          <a:lstStyle/>
          <a:p>
            <a:r>
              <a:rPr lang="fr-FR" dirty="0" smtClean="0"/>
              <a:t>1 N</a:t>
            </a:r>
            <a:endParaRPr lang="fr-FR" dirty="0"/>
          </a:p>
        </p:txBody>
      </p:sp>
      <p:sp>
        <p:nvSpPr>
          <p:cNvPr id="31" name="ZoneTexte 30"/>
          <p:cNvSpPr txBox="1"/>
          <p:nvPr/>
        </p:nvSpPr>
        <p:spPr>
          <a:xfrm>
            <a:off x="8337195" y="5078289"/>
            <a:ext cx="818779" cy="369332"/>
          </a:xfrm>
          <a:prstGeom prst="rect">
            <a:avLst/>
          </a:prstGeom>
          <a:noFill/>
        </p:spPr>
        <p:txBody>
          <a:bodyPr wrap="none" rtlCol="0">
            <a:spAutoFit/>
          </a:bodyPr>
          <a:lstStyle/>
          <a:p>
            <a:r>
              <a:rPr lang="fr-FR" dirty="0" err="1" smtClean="0"/>
              <a:t>IdNum</a:t>
            </a:r>
            <a:endParaRPr lang="fr-FR" dirty="0" smtClean="0"/>
          </a:p>
        </p:txBody>
      </p:sp>
    </p:spTree>
    <p:extLst>
      <p:ext uri="{BB962C8B-B14F-4D97-AF65-F5344CB8AC3E}">
        <p14:creationId xmlns:p14="http://schemas.microsoft.com/office/powerpoint/2010/main" val="41115493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530289" y="530357"/>
            <a:ext cx="1409453" cy="1423589"/>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REVUE</a:t>
            </a:r>
          </a:p>
          <a:p>
            <a:pPr algn="ctr"/>
            <a:endParaRPr lang="fr-FR" dirty="0">
              <a:solidFill>
                <a:srgbClr val="000000"/>
              </a:solidFill>
            </a:endParaRPr>
          </a:p>
          <a:p>
            <a:r>
              <a:rPr lang="fr-FR" u="sng" dirty="0" err="1" smtClean="0">
                <a:solidFill>
                  <a:srgbClr val="FF0000"/>
                </a:solidFill>
              </a:rPr>
              <a:t>IdRev</a:t>
            </a:r>
            <a:endParaRPr lang="fr-FR" u="sng" dirty="0" smtClean="0">
              <a:solidFill>
                <a:srgbClr val="FF0000"/>
              </a:solidFill>
            </a:endParaRPr>
          </a:p>
          <a:p>
            <a:r>
              <a:rPr lang="fr-FR" dirty="0" err="1" smtClean="0">
                <a:solidFill>
                  <a:schemeClr val="tx1"/>
                </a:solidFill>
              </a:rPr>
              <a:t>NomR</a:t>
            </a:r>
            <a:endParaRPr lang="fr-FR" dirty="0" smtClean="0">
              <a:solidFill>
                <a:schemeClr val="tx1"/>
              </a:solidFill>
            </a:endParaRPr>
          </a:p>
          <a:p>
            <a:r>
              <a:rPr lang="fr-FR" dirty="0" smtClean="0">
                <a:solidFill>
                  <a:srgbClr val="000000"/>
                </a:solidFill>
              </a:rPr>
              <a:t>Périodicité</a:t>
            </a:r>
            <a:endParaRPr lang="fr-FR" dirty="0">
              <a:solidFill>
                <a:srgbClr val="000000"/>
              </a:solidFill>
            </a:endParaRPr>
          </a:p>
        </p:txBody>
      </p:sp>
      <p:sp>
        <p:nvSpPr>
          <p:cNvPr id="30" name="Rectangle 29"/>
          <p:cNvSpPr/>
          <p:nvPr/>
        </p:nvSpPr>
        <p:spPr>
          <a:xfrm>
            <a:off x="530289" y="3988514"/>
            <a:ext cx="1409453" cy="207513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NUMÉRO</a:t>
            </a:r>
            <a:endParaRPr lang="fr-FR" dirty="0" smtClean="0">
              <a:solidFill>
                <a:srgbClr val="000000"/>
              </a:solidFill>
            </a:endParaRPr>
          </a:p>
          <a:p>
            <a:pPr algn="ctr"/>
            <a:endParaRPr lang="fr-FR" dirty="0">
              <a:solidFill>
                <a:srgbClr val="000000"/>
              </a:solidFill>
            </a:endParaRPr>
          </a:p>
          <a:p>
            <a:r>
              <a:rPr lang="fr-FR" u="sng" dirty="0" err="1" smtClean="0">
                <a:solidFill>
                  <a:srgbClr val="FF0000"/>
                </a:solidFill>
              </a:rPr>
              <a:t>IdNum</a:t>
            </a:r>
            <a:endParaRPr lang="fr-FR" u="sng" dirty="0" smtClean="0">
              <a:solidFill>
                <a:srgbClr val="FF0000"/>
              </a:solidFill>
            </a:endParaRPr>
          </a:p>
          <a:p>
            <a:r>
              <a:rPr lang="fr-FR" dirty="0" err="1" smtClean="0">
                <a:solidFill>
                  <a:srgbClr val="000000"/>
                </a:solidFill>
              </a:rPr>
              <a:t>Num</a:t>
            </a:r>
            <a:endParaRPr lang="fr-FR" dirty="0" smtClean="0">
              <a:solidFill>
                <a:srgbClr val="000000"/>
              </a:solidFill>
            </a:endParaRPr>
          </a:p>
          <a:p>
            <a:r>
              <a:rPr lang="fr-FR" dirty="0" smtClean="0">
                <a:solidFill>
                  <a:srgbClr val="000000"/>
                </a:solidFill>
              </a:rPr>
              <a:t>Année</a:t>
            </a:r>
            <a:endParaRPr lang="fr-FR" dirty="0" smtClean="0">
              <a:solidFill>
                <a:srgbClr val="000000"/>
              </a:solidFill>
            </a:endParaRPr>
          </a:p>
          <a:p>
            <a:r>
              <a:rPr lang="fr-FR" dirty="0" err="1" smtClean="0">
                <a:solidFill>
                  <a:srgbClr val="000000"/>
                </a:solidFill>
              </a:rPr>
              <a:t>NbPages</a:t>
            </a:r>
            <a:endParaRPr lang="fr-FR" dirty="0" smtClean="0">
              <a:solidFill>
                <a:srgbClr val="000000"/>
              </a:solidFill>
            </a:endParaRPr>
          </a:p>
          <a:p>
            <a:r>
              <a:rPr lang="fr-FR" b="1" u="dashLongHeavy" dirty="0" err="1" smtClean="0">
                <a:solidFill>
                  <a:schemeClr val="tx2"/>
                </a:solidFill>
              </a:rPr>
              <a:t>IdRev</a:t>
            </a:r>
            <a:endParaRPr lang="fr-FR" b="1" u="dashLongHeavy" dirty="0">
              <a:solidFill>
                <a:schemeClr val="tx2"/>
              </a:solidFill>
            </a:endParaRPr>
          </a:p>
        </p:txBody>
      </p:sp>
      <p:sp>
        <p:nvSpPr>
          <p:cNvPr id="31" name="Rectangle 30"/>
          <p:cNvSpPr/>
          <p:nvPr/>
        </p:nvSpPr>
        <p:spPr>
          <a:xfrm>
            <a:off x="5525067" y="4305077"/>
            <a:ext cx="1409453" cy="1423589"/>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ARTICLE</a:t>
            </a:r>
          </a:p>
          <a:p>
            <a:pPr algn="ctr"/>
            <a:endParaRPr lang="fr-FR" dirty="0">
              <a:solidFill>
                <a:srgbClr val="000000"/>
              </a:solidFill>
            </a:endParaRPr>
          </a:p>
          <a:p>
            <a:r>
              <a:rPr lang="fr-FR" u="sng" dirty="0" err="1" smtClean="0">
                <a:solidFill>
                  <a:srgbClr val="FF0000"/>
                </a:solidFill>
              </a:rPr>
              <a:t>IdArt</a:t>
            </a:r>
            <a:endParaRPr lang="fr-FR" u="sng" dirty="0" smtClean="0">
              <a:solidFill>
                <a:srgbClr val="FF0000"/>
              </a:solidFill>
            </a:endParaRPr>
          </a:p>
          <a:p>
            <a:r>
              <a:rPr lang="fr-FR" dirty="0" smtClean="0">
                <a:solidFill>
                  <a:srgbClr val="000000"/>
                </a:solidFill>
              </a:rPr>
              <a:t>Titre</a:t>
            </a:r>
          </a:p>
          <a:p>
            <a:r>
              <a:rPr lang="fr-FR" dirty="0" smtClean="0">
                <a:solidFill>
                  <a:srgbClr val="000000"/>
                </a:solidFill>
              </a:rPr>
              <a:t>Contenu</a:t>
            </a:r>
            <a:endParaRPr lang="fr-FR" dirty="0">
              <a:solidFill>
                <a:srgbClr val="000000"/>
              </a:solidFill>
            </a:endParaRPr>
          </a:p>
        </p:txBody>
      </p:sp>
      <p:sp>
        <p:nvSpPr>
          <p:cNvPr id="32" name="Rectangle 31"/>
          <p:cNvSpPr/>
          <p:nvPr/>
        </p:nvSpPr>
        <p:spPr>
          <a:xfrm>
            <a:off x="5525067" y="362873"/>
            <a:ext cx="1409453" cy="1898118"/>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AUTEUR</a:t>
            </a:r>
          </a:p>
          <a:p>
            <a:pPr algn="ctr"/>
            <a:endParaRPr lang="fr-FR" dirty="0">
              <a:solidFill>
                <a:srgbClr val="000000"/>
              </a:solidFill>
            </a:endParaRPr>
          </a:p>
          <a:p>
            <a:r>
              <a:rPr lang="fr-FR" u="sng" dirty="0" err="1" smtClean="0">
                <a:solidFill>
                  <a:srgbClr val="FF0000"/>
                </a:solidFill>
              </a:rPr>
              <a:t>IdAut</a:t>
            </a:r>
            <a:endParaRPr lang="fr-FR" u="sng" dirty="0" smtClean="0">
              <a:solidFill>
                <a:srgbClr val="FF0000"/>
              </a:solidFill>
            </a:endParaRPr>
          </a:p>
          <a:p>
            <a:r>
              <a:rPr lang="fr-FR" dirty="0" smtClean="0">
                <a:solidFill>
                  <a:srgbClr val="000000"/>
                </a:solidFill>
              </a:rPr>
              <a:t>Nom</a:t>
            </a:r>
          </a:p>
          <a:p>
            <a:r>
              <a:rPr lang="fr-FR" dirty="0" smtClean="0">
                <a:solidFill>
                  <a:srgbClr val="000000"/>
                </a:solidFill>
              </a:rPr>
              <a:t>Prénom</a:t>
            </a:r>
          </a:p>
          <a:p>
            <a:r>
              <a:rPr lang="fr-FR" dirty="0" smtClean="0">
                <a:solidFill>
                  <a:srgbClr val="000000"/>
                </a:solidFill>
              </a:rPr>
              <a:t>Mail</a:t>
            </a:r>
            <a:endParaRPr lang="fr-FR" dirty="0">
              <a:solidFill>
                <a:srgbClr val="000000"/>
              </a:solidFill>
            </a:endParaRPr>
          </a:p>
        </p:txBody>
      </p:sp>
      <p:cxnSp>
        <p:nvCxnSpPr>
          <p:cNvPr id="39" name="Connecteur droit 38"/>
          <p:cNvCxnSpPr>
            <a:stCxn id="30" idx="0"/>
            <a:endCxn id="29" idx="2"/>
          </p:cNvCxnSpPr>
          <p:nvPr/>
        </p:nvCxnSpPr>
        <p:spPr>
          <a:xfrm flipV="1">
            <a:off x="1235016" y="1953946"/>
            <a:ext cx="0" cy="2034568"/>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Connecteur droit 39"/>
          <p:cNvCxnSpPr>
            <a:stCxn id="57" idx="1"/>
            <a:endCxn id="30" idx="3"/>
          </p:cNvCxnSpPr>
          <p:nvPr/>
        </p:nvCxnSpPr>
        <p:spPr>
          <a:xfrm flipH="1">
            <a:off x="1939742" y="5016872"/>
            <a:ext cx="1004758" cy="9207"/>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Connecteur droit 40"/>
          <p:cNvCxnSpPr>
            <a:stCxn id="31" idx="1"/>
            <a:endCxn id="57" idx="3"/>
          </p:cNvCxnSpPr>
          <p:nvPr/>
        </p:nvCxnSpPr>
        <p:spPr>
          <a:xfrm flipH="1">
            <a:off x="4604037" y="5016872"/>
            <a:ext cx="921030" cy="0"/>
          </a:xfrm>
          <a:prstGeom prst="line">
            <a:avLst/>
          </a:prstGeom>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2944500" y="3990469"/>
            <a:ext cx="1659537" cy="2052805"/>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PUBLIER</a:t>
            </a:r>
            <a:endParaRPr lang="fr-FR" dirty="0" smtClean="0">
              <a:solidFill>
                <a:srgbClr val="000000"/>
              </a:solidFill>
            </a:endParaRPr>
          </a:p>
          <a:p>
            <a:pPr algn="ctr"/>
            <a:endParaRPr lang="fr-FR" dirty="0">
              <a:solidFill>
                <a:srgbClr val="000000"/>
              </a:solidFill>
            </a:endParaRPr>
          </a:p>
          <a:p>
            <a:r>
              <a:rPr lang="fr-FR" u="sng" dirty="0" err="1" smtClean="0">
                <a:solidFill>
                  <a:srgbClr val="FF0000"/>
                </a:solidFill>
              </a:rPr>
              <a:t>IdNum</a:t>
            </a:r>
            <a:endParaRPr lang="fr-FR" u="sng" dirty="0" smtClean="0">
              <a:solidFill>
                <a:srgbClr val="FF0000"/>
              </a:solidFill>
            </a:endParaRPr>
          </a:p>
          <a:p>
            <a:r>
              <a:rPr lang="fr-FR" u="sng" dirty="0" err="1" smtClean="0">
                <a:solidFill>
                  <a:srgbClr val="FF0000"/>
                </a:solidFill>
              </a:rPr>
              <a:t>IdAut</a:t>
            </a:r>
            <a:endParaRPr lang="fr-FR" u="sng" dirty="0" smtClean="0">
              <a:solidFill>
                <a:srgbClr val="FF0000"/>
              </a:solidFill>
            </a:endParaRPr>
          </a:p>
          <a:p>
            <a:r>
              <a:rPr lang="fr-FR" dirty="0" err="1" smtClean="0">
                <a:solidFill>
                  <a:schemeClr val="tx1"/>
                </a:solidFill>
              </a:rPr>
              <a:t>pageDeb</a:t>
            </a:r>
            <a:endParaRPr lang="fr-FR" dirty="0" smtClean="0">
              <a:solidFill>
                <a:schemeClr val="tx1"/>
              </a:solidFill>
            </a:endParaRPr>
          </a:p>
          <a:p>
            <a:r>
              <a:rPr lang="fr-FR" dirty="0" err="1" smtClean="0">
                <a:solidFill>
                  <a:schemeClr val="tx1"/>
                </a:solidFill>
              </a:rPr>
              <a:t>pageFin</a:t>
            </a:r>
            <a:endParaRPr lang="fr-FR" dirty="0">
              <a:solidFill>
                <a:schemeClr val="tx1"/>
              </a:solidFill>
            </a:endParaRPr>
          </a:p>
        </p:txBody>
      </p:sp>
      <p:sp>
        <p:nvSpPr>
          <p:cNvPr id="58" name="Rectangle 57"/>
          <p:cNvSpPr/>
          <p:nvPr/>
        </p:nvSpPr>
        <p:spPr>
          <a:xfrm>
            <a:off x="7617209" y="4291141"/>
            <a:ext cx="1409453" cy="1423589"/>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solidFill>
                  <a:srgbClr val="000000"/>
                </a:solidFill>
              </a:rPr>
              <a:t>RÉFÉRENCER</a:t>
            </a:r>
            <a:endParaRPr lang="fr-FR" dirty="0" smtClean="0">
              <a:solidFill>
                <a:srgbClr val="000000"/>
              </a:solidFill>
            </a:endParaRPr>
          </a:p>
          <a:p>
            <a:pPr algn="ctr"/>
            <a:endParaRPr lang="fr-FR" dirty="0">
              <a:solidFill>
                <a:srgbClr val="000000"/>
              </a:solidFill>
            </a:endParaRPr>
          </a:p>
          <a:p>
            <a:r>
              <a:rPr lang="fr-FR" u="sng" dirty="0" smtClean="0">
                <a:solidFill>
                  <a:srgbClr val="FF0000"/>
                </a:solidFill>
              </a:rPr>
              <a:t>IdArt1</a:t>
            </a:r>
            <a:endParaRPr lang="fr-FR" u="sng" dirty="0" smtClean="0">
              <a:solidFill>
                <a:srgbClr val="FF0000"/>
              </a:solidFill>
            </a:endParaRPr>
          </a:p>
          <a:p>
            <a:r>
              <a:rPr lang="fr-FR" u="sng" dirty="0" smtClean="0">
                <a:solidFill>
                  <a:srgbClr val="FF0000"/>
                </a:solidFill>
              </a:rPr>
              <a:t>IdArt2</a:t>
            </a:r>
          </a:p>
          <a:p>
            <a:r>
              <a:rPr lang="fr-FR" dirty="0" err="1" smtClean="0">
                <a:solidFill>
                  <a:schemeClr val="tx1"/>
                </a:solidFill>
              </a:rPr>
              <a:t>IdNum</a:t>
            </a:r>
            <a:endParaRPr lang="fr-FR" dirty="0">
              <a:solidFill>
                <a:schemeClr val="tx1"/>
              </a:solidFill>
            </a:endParaRPr>
          </a:p>
        </p:txBody>
      </p:sp>
      <p:sp>
        <p:nvSpPr>
          <p:cNvPr id="59" name="Rectangle 58"/>
          <p:cNvSpPr/>
          <p:nvPr/>
        </p:nvSpPr>
        <p:spPr>
          <a:xfrm>
            <a:off x="5525067" y="2480929"/>
            <a:ext cx="1409453" cy="1423589"/>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rgbClr val="000000"/>
                </a:solidFill>
              </a:rPr>
              <a:t>É</a:t>
            </a:r>
            <a:r>
              <a:rPr lang="fr-FR" dirty="0" smtClean="0">
                <a:solidFill>
                  <a:srgbClr val="000000"/>
                </a:solidFill>
              </a:rPr>
              <a:t>CRIRE</a:t>
            </a:r>
            <a:endParaRPr lang="fr-FR" dirty="0" smtClean="0">
              <a:solidFill>
                <a:srgbClr val="000000"/>
              </a:solidFill>
            </a:endParaRPr>
          </a:p>
          <a:p>
            <a:pPr algn="ctr"/>
            <a:endParaRPr lang="fr-FR" dirty="0">
              <a:solidFill>
                <a:srgbClr val="000000"/>
              </a:solidFill>
            </a:endParaRPr>
          </a:p>
          <a:p>
            <a:r>
              <a:rPr lang="fr-FR" u="sng" dirty="0" err="1" smtClean="0">
                <a:solidFill>
                  <a:srgbClr val="FF0000"/>
                </a:solidFill>
              </a:rPr>
              <a:t>IdAut</a:t>
            </a:r>
            <a:endParaRPr lang="fr-FR" u="sng" dirty="0" smtClean="0">
              <a:solidFill>
                <a:srgbClr val="FF0000"/>
              </a:solidFill>
            </a:endParaRPr>
          </a:p>
          <a:p>
            <a:r>
              <a:rPr lang="fr-FR" u="sng" dirty="0" err="1" smtClean="0">
                <a:solidFill>
                  <a:srgbClr val="FF0000"/>
                </a:solidFill>
              </a:rPr>
              <a:t>IdArt</a:t>
            </a:r>
            <a:endParaRPr lang="fr-FR" u="sng" dirty="0">
              <a:solidFill>
                <a:srgbClr val="FF0000"/>
              </a:solidFill>
            </a:endParaRPr>
          </a:p>
        </p:txBody>
      </p:sp>
      <p:cxnSp>
        <p:nvCxnSpPr>
          <p:cNvPr id="64" name="Connecteur droit 63"/>
          <p:cNvCxnSpPr>
            <a:stCxn id="59" idx="0"/>
            <a:endCxn id="32" idx="2"/>
          </p:cNvCxnSpPr>
          <p:nvPr/>
        </p:nvCxnSpPr>
        <p:spPr>
          <a:xfrm flipV="1">
            <a:off x="6229794" y="2260991"/>
            <a:ext cx="0" cy="219938"/>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Connecteur droit 64"/>
          <p:cNvCxnSpPr>
            <a:stCxn id="31" idx="0"/>
          </p:cNvCxnSpPr>
          <p:nvPr/>
        </p:nvCxnSpPr>
        <p:spPr>
          <a:xfrm flipV="1">
            <a:off x="6229794" y="3880500"/>
            <a:ext cx="4769" cy="424577"/>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Connecteur droit 66"/>
          <p:cNvCxnSpPr/>
          <p:nvPr/>
        </p:nvCxnSpPr>
        <p:spPr>
          <a:xfrm flipH="1">
            <a:off x="6934520" y="4652872"/>
            <a:ext cx="6826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Connecteur droit 68"/>
          <p:cNvCxnSpPr/>
          <p:nvPr/>
        </p:nvCxnSpPr>
        <p:spPr>
          <a:xfrm flipH="1">
            <a:off x="6934520" y="5377499"/>
            <a:ext cx="682689"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30633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TotalTime>
  <Words>819</Words>
  <Application>Microsoft Macintosh PowerPoint</Application>
  <PresentationFormat>Présentation à l'écran (4:3)</PresentationFormat>
  <Paragraphs>96</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la version d'évaluation de Office 2004</dc:creator>
  <cp:lastModifiedBy>Alexandre Pinlou</cp:lastModifiedBy>
  <cp:revision>42</cp:revision>
  <cp:lastPrinted>2015-02-22T19:55:41Z</cp:lastPrinted>
  <dcterms:created xsi:type="dcterms:W3CDTF">2015-02-22T19:37:45Z</dcterms:created>
  <dcterms:modified xsi:type="dcterms:W3CDTF">2017-02-26T21:33:07Z</dcterms:modified>
</cp:coreProperties>
</file>